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0" r:id="rId2"/>
    <p:sldMasterId id="2147483714" r:id="rId3"/>
    <p:sldMasterId id="2147483728" r:id="rId4"/>
    <p:sldMasterId id="2147483742" r:id="rId5"/>
    <p:sldMasterId id="2147483756" r:id="rId6"/>
    <p:sldMasterId id="2147483770" r:id="rId7"/>
    <p:sldMasterId id="2147483784" r:id="rId8"/>
    <p:sldMasterId id="2147483798" r:id="rId9"/>
    <p:sldMasterId id="2147483812" r:id="rId10"/>
    <p:sldMasterId id="2147483840" r:id="rId11"/>
    <p:sldMasterId id="2147483868" r:id="rId12"/>
    <p:sldMasterId id="2147483882" r:id="rId13"/>
  </p:sldMasterIdLst>
  <p:notesMasterIdLst>
    <p:notesMasterId r:id="rId32"/>
  </p:notesMasterIdLst>
  <p:handoutMasterIdLst>
    <p:handoutMasterId r:id="rId33"/>
  </p:handoutMasterIdLst>
  <p:sldIdLst>
    <p:sldId id="319" r:id="rId14"/>
    <p:sldId id="258" r:id="rId15"/>
    <p:sldId id="320" r:id="rId16"/>
    <p:sldId id="321" r:id="rId17"/>
    <p:sldId id="322" r:id="rId18"/>
    <p:sldId id="323" r:id="rId19"/>
    <p:sldId id="324" r:id="rId20"/>
    <p:sldId id="325" r:id="rId21"/>
    <p:sldId id="326" r:id="rId22"/>
    <p:sldId id="327" r:id="rId23"/>
    <p:sldId id="328" r:id="rId24"/>
    <p:sldId id="333" r:id="rId25"/>
    <p:sldId id="337" r:id="rId26"/>
    <p:sldId id="330" r:id="rId27"/>
    <p:sldId id="336" r:id="rId28"/>
    <p:sldId id="332" r:id="rId29"/>
    <p:sldId id="338" r:id="rId30"/>
    <p:sldId id="339"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4" autoAdjust="0"/>
    <p:restoredTop sz="86514" autoAdjust="0"/>
  </p:normalViewPr>
  <p:slideViewPr>
    <p:cSldViewPr>
      <p:cViewPr varScale="1">
        <p:scale>
          <a:sx n="101" d="100"/>
          <a:sy n="101" d="100"/>
        </p:scale>
        <p:origin x="-2418" y="-84"/>
      </p:cViewPr>
      <p:guideLst>
        <p:guide orient="horz" pos="2160"/>
        <p:guide pos="2880"/>
      </p:guideLst>
    </p:cSldViewPr>
  </p:slideViewPr>
  <p:outlineViewPr>
    <p:cViewPr>
      <p:scale>
        <a:sx n="33" d="100"/>
        <a:sy n="33" d="100"/>
      </p:scale>
      <p:origin x="0" y="43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2446" tIns="46223" rIns="92446" bIns="46223" rtlCol="0"/>
          <a:lstStyle>
            <a:lvl1pPr algn="r">
              <a:defRPr sz="1200"/>
            </a:lvl1pPr>
          </a:lstStyle>
          <a:p>
            <a:fld id="{306176F6-F668-44DA-BD01-7D6796BF177C}" type="datetimeFigureOut">
              <a:rPr lang="en-US" smtClean="0"/>
              <a:t>7/10/2018</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2446" tIns="46223" rIns="92446" bIns="46223" rtlCol="0" anchor="b"/>
          <a:lstStyle>
            <a:lvl1pPr algn="r">
              <a:defRPr sz="1200"/>
            </a:lvl1pPr>
          </a:lstStyle>
          <a:p>
            <a:fld id="{8CC63995-6F38-44B8-8014-DC5BE9D92236}" type="slidenum">
              <a:rPr lang="en-US" smtClean="0"/>
              <a:t>‹#›</a:t>
            </a:fld>
            <a:endParaRPr lang="en-US"/>
          </a:p>
        </p:txBody>
      </p:sp>
    </p:spTree>
    <p:extLst>
      <p:ext uri="{BB962C8B-B14F-4D97-AF65-F5344CB8AC3E}">
        <p14:creationId xmlns:p14="http://schemas.microsoft.com/office/powerpoint/2010/main" val="385283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vl1pPr>
          </a:lstStyle>
          <a:p>
            <a:fld id="{88BCA14A-092B-466F-8CBC-FB81875A9224}" type="datetimeFigureOut">
              <a:rPr lang="en-US" smtClean="0"/>
              <a:pPr/>
              <a:t>7/10/2018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vl1pPr>
          </a:lstStyle>
          <a:p>
            <a:fld id="{335D121A-E134-4090-8439-3832F9C5C82E}" type="slidenum">
              <a:rPr lang="en-US" smtClean="0"/>
              <a:pPr/>
              <a:t>‹#›</a:t>
            </a:fld>
            <a:endParaRPr lang="en-US" dirty="0"/>
          </a:p>
        </p:txBody>
      </p:sp>
    </p:spTree>
    <p:extLst>
      <p:ext uri="{BB962C8B-B14F-4D97-AF65-F5344CB8AC3E}">
        <p14:creationId xmlns:p14="http://schemas.microsoft.com/office/powerpoint/2010/main" val="136013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8600AE9-0895-4781-A590-FE3A3BFEF599}" type="slidenum">
              <a:rPr lang="en-US" smtClean="0">
                <a:solidFill>
                  <a:prstClr val="black"/>
                </a:solidFill>
              </a:rPr>
              <a:pPr/>
              <a:t>1</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Welcome to Accommodations 101: Testing,</a:t>
            </a:r>
            <a:r>
              <a:rPr lang="en-US" baseline="0" dirty="0" smtClean="0"/>
              <a:t> presented by the Office of Accessibility at The University of Akron.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Reasonable accommodations can take many forms.</a:t>
            </a:r>
            <a:r>
              <a:rPr lang="en-US" baseline="0" dirty="0" smtClean="0"/>
              <a:t>  However, an accommodation is not reasonable if it fundamentally alters certain academic or technical standards, substantially alters the nature of the course program, or service, presents an undue administrative or financial hardship, or poses a risk to the student or others.</a:t>
            </a:r>
            <a:endParaRPr lang="en-US" dirty="0" smtClean="0"/>
          </a:p>
          <a:p>
            <a:endParaRPr lang="en-US" dirty="0" smtClean="0"/>
          </a:p>
          <a:p>
            <a:r>
              <a:rPr lang="en-US" dirty="0" smtClean="0"/>
              <a:t>All students have to meet the same academic requirements.  There are no separate classes for students with disabilities, and students</a:t>
            </a:r>
            <a:r>
              <a:rPr lang="en-US" baseline="0" dirty="0" smtClean="0"/>
              <a:t> with disabilities do not have reduced coursework.</a:t>
            </a:r>
          </a:p>
          <a:p>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828351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smtClean="0"/>
              <a:t>Some examples of reasonable accommodations may include adaptive technology, accessible</a:t>
            </a:r>
            <a:r>
              <a:rPr lang="en-US" baseline="0" dirty="0" smtClean="0"/>
              <a:t> classrooms, extended testing time and distraction reduced space for testing, copies of </a:t>
            </a:r>
            <a:r>
              <a:rPr lang="en-US" baseline="0" dirty="0" err="1" smtClean="0"/>
              <a:t>powerpoints</a:t>
            </a:r>
            <a:r>
              <a:rPr lang="en-US" baseline="0" dirty="0" smtClean="0"/>
              <a:t>, use of a tape recorder, use of sign language interpreters, proctors for exams, and attendance.  The Office of Accessibility also works with Residence Life and Housing to provide accessible on campus housing accommodations to qualified students.</a:t>
            </a:r>
            <a:endParaRPr lang="en-US" dirty="0" smtClean="0"/>
          </a:p>
        </p:txBody>
      </p:sp>
      <p:sp>
        <p:nvSpPr>
          <p:cNvPr id="71684" name="Slide Number Placeholder 3"/>
          <p:cNvSpPr>
            <a:spLocks noGrp="1"/>
          </p:cNvSpPr>
          <p:nvPr>
            <p:ph type="sldNum" sz="quarter" idx="5"/>
          </p:nvPr>
        </p:nvSpPr>
        <p:spPr>
          <a:noFill/>
        </p:spPr>
        <p:txBody>
          <a:bodyPr/>
          <a:lstStyle/>
          <a:p>
            <a:fld id="{51A21EEB-C4BB-43B5-BB0D-634FFAEB5224}" type="slidenum">
              <a:rPr lang="en-US" smtClean="0">
                <a:solidFill>
                  <a:prstClr val="black"/>
                </a:solidFill>
              </a:rPr>
              <a:pPr/>
              <a:t>11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wish to receive academic accommodations must register with the Office of Accessibility.</a:t>
            </a:r>
          </a:p>
          <a:p>
            <a:endParaRPr lang="en-US" dirty="0" smtClean="0"/>
          </a:p>
          <a:p>
            <a:r>
              <a:rPr lang="en-US" dirty="0" smtClean="0"/>
              <a:t>The process for registration begins with submitting documentation from a treating practitioner.  The office staff will then review the documentation, and the student will come in for an intake appointment, during which they will review appropriate accommodations in the higher education setting, and how these accommodations are implemented.</a:t>
            </a:r>
          </a:p>
          <a:p>
            <a:endParaRPr lang="en-US" dirty="0" smtClean="0"/>
          </a:p>
          <a:p>
            <a:r>
              <a:rPr lang="en-US" dirty="0" smtClean="0"/>
              <a:t>Following registration, students must request their accommodations each semester in order to receive them.</a:t>
            </a:r>
          </a:p>
          <a:p>
            <a:endParaRPr lang="en-US" dirty="0" smtClean="0"/>
          </a:p>
          <a:p>
            <a:r>
              <a:rPr lang="en-US" dirty="0" smtClean="0"/>
              <a:t>The office recommends students register at</a:t>
            </a:r>
            <a:r>
              <a:rPr lang="en-US" baseline="0" dirty="0" smtClean="0"/>
              <a:t> least 3 months prior to their anticipated enrollment, to ensure that the process is complete before classes begin.</a:t>
            </a:r>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71797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wish to receive academic accommodations must register with the Office of Accessibility.</a:t>
            </a:r>
          </a:p>
          <a:p>
            <a:endParaRPr lang="en-US" dirty="0" smtClean="0"/>
          </a:p>
          <a:p>
            <a:r>
              <a:rPr lang="en-US" dirty="0" smtClean="0"/>
              <a:t>The process for registration begins with submitting documentation from a treating practitioner.  The office staff will then review the documentation, and the student will come in for an intake appointment, during which they will review appropriate accommodations in the higher education setting, and how these accommodations are implemented.</a:t>
            </a:r>
          </a:p>
          <a:p>
            <a:endParaRPr lang="en-US" dirty="0" smtClean="0"/>
          </a:p>
          <a:p>
            <a:r>
              <a:rPr lang="en-US" dirty="0" smtClean="0"/>
              <a:t>Following registration, students must request their accommodations each semester in order to receive them.</a:t>
            </a:r>
          </a:p>
          <a:p>
            <a:endParaRPr lang="en-US" dirty="0" smtClean="0"/>
          </a:p>
          <a:p>
            <a:r>
              <a:rPr lang="en-US" dirty="0" smtClean="0"/>
              <a:t>The office recommends students register at</a:t>
            </a:r>
            <a:r>
              <a:rPr lang="en-US" baseline="0" dirty="0" smtClean="0"/>
              <a:t> least 3 months prior to their anticipated enrollment, to ensure that the process is complete before classes begin.</a:t>
            </a:r>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71797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can find documentation guidelines on the Office of Accessibility’s website at www.uakron.edu/access.  These forms can be filled out by a doctor and returned to the office.</a:t>
            </a:r>
          </a:p>
          <a:p>
            <a:endParaRPr lang="en-US" baseline="0" dirty="0" smtClean="0"/>
          </a:p>
          <a:p>
            <a:r>
              <a:rPr lang="en-US" baseline="0" dirty="0" smtClean="0"/>
              <a:t>Some students will have been on an IEP in high school.  Students can submit the IEP and accompanying Evaluation Team Report for documentation to review. </a:t>
            </a:r>
          </a:p>
          <a:p>
            <a:endParaRPr lang="en-US" baseline="0" dirty="0" smtClean="0"/>
          </a:p>
          <a:p>
            <a:r>
              <a:rPr lang="en-US" baseline="0" dirty="0" smtClean="0"/>
              <a:t>If a student has not been tested for a learning disorder or ADHD, but believes they have those diagnosis, the Counseling Center provides testing to current students for a significantly reduced cost.</a:t>
            </a:r>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39999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wish to receive academic accommodations must register with the Office of Accessibility.</a:t>
            </a:r>
          </a:p>
          <a:p>
            <a:endParaRPr lang="en-US" dirty="0" smtClean="0"/>
          </a:p>
          <a:p>
            <a:r>
              <a:rPr lang="en-US" dirty="0" smtClean="0"/>
              <a:t>The process for registration begins with submitting documentation from a treating practitioner.  The office staff will then review the documentation, and the student will come in for an intake appointment, during which they will review appropriate accommodations in the higher education setting, and how these accommodations are implemented.</a:t>
            </a:r>
          </a:p>
          <a:p>
            <a:endParaRPr lang="en-US" dirty="0" smtClean="0"/>
          </a:p>
          <a:p>
            <a:r>
              <a:rPr lang="en-US" dirty="0" smtClean="0"/>
              <a:t>Following registration, students must request their accommodations each semester in order to receive them.</a:t>
            </a:r>
          </a:p>
          <a:p>
            <a:endParaRPr lang="en-US" dirty="0" smtClean="0"/>
          </a:p>
          <a:p>
            <a:r>
              <a:rPr lang="en-US" dirty="0" smtClean="0"/>
              <a:t>The office recommends students register at</a:t>
            </a:r>
            <a:r>
              <a:rPr lang="en-US" baseline="0" dirty="0" smtClean="0"/>
              <a:t> least 3 months prior to their anticipated enrollment, to ensure that the process is complete before classes begin.</a:t>
            </a:r>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71797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semester, students will use the Office of Accessibility’s online request system, STARS, for their accommodation needs.</a:t>
            </a:r>
          </a:p>
          <a:p>
            <a:endParaRPr lang="en-US" baseline="0" dirty="0" smtClean="0"/>
          </a:p>
          <a:p>
            <a:r>
              <a:rPr lang="en-US" baseline="0" dirty="0" smtClean="0"/>
              <a:t>Through STARS, students will request accommodation letters to be emailed to their instructors, request exam accommodations, find </a:t>
            </a:r>
            <a:r>
              <a:rPr lang="en-US" baseline="0" dirty="0" err="1" smtClean="0"/>
              <a:t>notetaker</a:t>
            </a:r>
            <a:r>
              <a:rPr lang="en-US" baseline="0" dirty="0" smtClean="0"/>
              <a:t> information, and download any electronic textbooks that are necessary.</a:t>
            </a:r>
          </a:p>
          <a:p>
            <a:endParaRPr lang="en-US" baseline="0" dirty="0" smtClean="0"/>
          </a:p>
          <a:p>
            <a:r>
              <a:rPr lang="en-US" baseline="0" dirty="0" smtClean="0"/>
              <a:t>Instructors are also able to use STARS to upload exams that have been requested.</a:t>
            </a:r>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43946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smtClean="0"/>
              <a:t>The Office of Accessibility welcomes</a:t>
            </a:r>
            <a:r>
              <a:rPr lang="en-US" baseline="0" dirty="0" smtClean="0"/>
              <a:t> any questions or concerns that faculty and staff have when working with students with disabilities.  Please feel free to contact the office to discuss the information in this presentation, or with any other questions or concerns.</a:t>
            </a:r>
            <a:endParaRPr lang="en-US" dirty="0" smtClean="0"/>
          </a:p>
        </p:txBody>
      </p:sp>
      <p:sp>
        <p:nvSpPr>
          <p:cNvPr id="81924" name="Slide Number Placeholder 3"/>
          <p:cNvSpPr>
            <a:spLocks noGrp="1"/>
          </p:cNvSpPr>
          <p:nvPr>
            <p:ph type="sldNum" sz="quarter" idx="5"/>
          </p:nvPr>
        </p:nvSpPr>
        <p:spPr>
          <a:noFill/>
        </p:spPr>
        <p:txBody>
          <a:bodyPr/>
          <a:lstStyle/>
          <a:p>
            <a:fld id="{A73CB8EE-BBDF-487E-BE10-74BC4C8991CE}" type="slidenum">
              <a:rPr lang="en-US" smtClean="0">
                <a:solidFill>
                  <a:prstClr val="black"/>
                </a:solidFill>
              </a: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8600AE9-0895-4781-A590-FE3A3BFEF599}" type="slidenum">
              <a:rPr lang="en-US" smtClean="0">
                <a:solidFill>
                  <a:prstClr val="black"/>
                </a:solidFill>
              </a:rPr>
              <a:pPr/>
              <a:t>18</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Welcome to Accommodations 101: Testing,</a:t>
            </a:r>
            <a:r>
              <a:rPr lang="en-US" baseline="0" dirty="0" smtClean="0"/>
              <a:t> presented by the Office of Accessibility at The University of Akron.</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viewers</a:t>
            </a:r>
            <a:r>
              <a:rPr lang="en-US" baseline="0" dirty="0" smtClean="0"/>
              <a:t> will learn information about the Office of Accessibility, as well as gain an understanding of a variety of testing accommodations and how to provide students with this accommodation.</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2</a:t>
            </a:fld>
            <a:endParaRPr lang="en-US" dirty="0"/>
          </a:p>
        </p:txBody>
      </p:sp>
    </p:spTree>
    <p:extLst>
      <p:ext uri="{BB962C8B-B14F-4D97-AF65-F5344CB8AC3E}">
        <p14:creationId xmlns:p14="http://schemas.microsoft.com/office/powerpoint/2010/main" val="260271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Accessibility is located in Simmons Hall, room 105.  We are here to coordinate</a:t>
            </a:r>
            <a:r>
              <a:rPr lang="en-US" baseline="0" dirty="0" smtClean="0"/>
              <a:t> and provide reasonable accommodations for students with disabilities who are enrolled in classes at The University of Akron.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92062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92C09C6-21FD-432A-B9E7-FC5C8CF299F3}" type="slidenum">
              <a:rPr lang="en-US" smtClean="0">
                <a:solidFill>
                  <a:prstClr val="black"/>
                </a:solidFill>
              </a:rPr>
              <a:pPr/>
              <a:t>4</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lnSpc>
                <a:spcPct val="90000"/>
              </a:lnSpc>
              <a:buFont typeface="Wingdings" pitchFamily="2" charset="2"/>
              <a:buNone/>
            </a:pPr>
            <a:r>
              <a:rPr lang="en-US" dirty="0" smtClean="0"/>
              <a:t>The</a:t>
            </a:r>
            <a:r>
              <a:rPr lang="en-US" baseline="0" dirty="0" smtClean="0"/>
              <a:t> mission of the Office of Accessibility at The University of Akron </a:t>
            </a:r>
            <a:r>
              <a:rPr lang="en-US" dirty="0">
                <a:latin typeface="Arial" charset="0"/>
                <a:cs typeface="Arial" charset="0"/>
              </a:rPr>
              <a:t>is to provide students with full access to and the opportunity for full participation in the academic environment.  </a:t>
            </a:r>
          </a:p>
          <a:p>
            <a:pPr>
              <a:lnSpc>
                <a:spcPct val="90000"/>
              </a:lnSpc>
              <a:buFont typeface="Wingdings" pitchFamily="2" charset="2"/>
              <a:buNone/>
            </a:pPr>
            <a:endParaRPr lang="en-US" dirty="0">
              <a:latin typeface="Arial" charset="0"/>
              <a:cs typeface="Arial" charset="0"/>
            </a:endParaRPr>
          </a:p>
          <a:p>
            <a:pPr>
              <a:lnSpc>
                <a:spcPct val="90000"/>
              </a:lnSpc>
              <a:buFont typeface="Wingdings" pitchFamily="2" charset="2"/>
              <a:buNone/>
            </a:pPr>
            <a:r>
              <a:rPr lang="en-US" dirty="0">
                <a:latin typeface="Arial" charset="0"/>
                <a:cs typeface="Arial" charset="0"/>
              </a:rPr>
              <a:t>We are advocates of social justice for students with disabilities and work to end oppression by examining the social, cultural and institutional barriers to inclusion of all students.  </a:t>
            </a:r>
          </a:p>
          <a:p>
            <a:pPr>
              <a:lnSpc>
                <a:spcPct val="90000"/>
              </a:lnSpc>
              <a:buFont typeface="Wingdings" pitchFamily="2" charset="2"/>
              <a:buNone/>
            </a:pPr>
            <a:endParaRPr lang="en-US" dirty="0">
              <a:latin typeface="Arial" charset="0"/>
              <a:cs typeface="Arial" charset="0"/>
            </a:endParaRPr>
          </a:p>
          <a:p>
            <a:pPr>
              <a:lnSpc>
                <a:spcPct val="90000"/>
              </a:lnSpc>
              <a:buFont typeface="Wingdings" pitchFamily="2" charset="2"/>
              <a:buNone/>
            </a:pPr>
            <a:r>
              <a:rPr lang="en-US" dirty="0">
                <a:latin typeface="Arial" charset="0"/>
                <a:cs typeface="Arial" charset="0"/>
              </a:rPr>
              <a:t>We embrace the diversity of our student body and celebrate a culturally sensitive and accessible campus through outreach, partnership, and advocacy with many university departments.</a:t>
            </a:r>
          </a:p>
          <a:p>
            <a:pPr>
              <a:lnSpc>
                <a:spcPct val="90000"/>
              </a:lnSpc>
              <a:buFont typeface="Wingdings" pitchFamily="2" charset="2"/>
              <a:buNone/>
            </a:pPr>
            <a:endParaRPr lang="en-US" dirty="0">
              <a:latin typeface="Arial" charset="0"/>
              <a:cs typeface="Arial" charset="0"/>
            </a:endParaRPr>
          </a:p>
          <a:p>
            <a:pPr>
              <a:lnSpc>
                <a:spcPct val="90000"/>
              </a:lnSpc>
              <a:buFont typeface="Wingdings" pitchFamily="2" charset="2"/>
              <a:buNone/>
            </a:pPr>
            <a:r>
              <a:rPr lang="en-US" dirty="0">
                <a:latin typeface="Arial" charset="0"/>
                <a:cs typeface="Arial" charset="0"/>
              </a:rPr>
              <a:t>The Office of Accessibility provides an accessible environment, while also working to remove any kind of barriers that might be in place for people with disabilities at The University of Akron.  We also spend a </a:t>
            </a:r>
            <a:r>
              <a:rPr lang="en-US" dirty="0" err="1">
                <a:latin typeface="Arial" charset="0"/>
                <a:cs typeface="Arial" charset="0"/>
              </a:rPr>
              <a:t>signficant</a:t>
            </a:r>
            <a:r>
              <a:rPr lang="en-US" dirty="0">
                <a:latin typeface="Arial" charset="0"/>
                <a:cs typeface="Arial" charset="0"/>
              </a:rPr>
              <a:t> amount of time providing outreach and education to both the campus constituents and the community alike.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t>The</a:t>
            </a:r>
            <a:r>
              <a:rPr lang="en-US" baseline="0" dirty="0" smtClean="0"/>
              <a:t> ultimate goal of the Office of Accessibility is to provide equal access to the learning environment by providing reasonable accommodations in the classroom.  </a:t>
            </a:r>
          </a:p>
          <a:p>
            <a:endParaRPr lang="en-US" baseline="0" dirty="0" smtClean="0"/>
          </a:p>
          <a:p>
            <a:r>
              <a:rPr lang="en-US" baseline="0" dirty="0" smtClean="0"/>
              <a:t>We follow the legal requirements set forth by Section 504 of the Rehabilitation Act of 1973, and the Americans with Disabilities Act and it’s 2008 Amendments, but the office strives to provide services and education well above what these laws require.</a:t>
            </a:r>
            <a:endParaRPr lang="en-US" dirty="0" smtClean="0"/>
          </a:p>
        </p:txBody>
      </p:sp>
      <p:sp>
        <p:nvSpPr>
          <p:cNvPr id="46084" name="Slide Number Placeholder 3"/>
          <p:cNvSpPr>
            <a:spLocks noGrp="1"/>
          </p:cNvSpPr>
          <p:nvPr>
            <p:ph type="sldNum" sz="quarter" idx="5"/>
          </p:nvPr>
        </p:nvSpPr>
        <p:spPr>
          <a:noFill/>
        </p:spPr>
        <p:txBody>
          <a:bodyPr/>
          <a:lstStyle/>
          <a:p>
            <a:fld id="{0FDA6749-ED06-4195-B5E7-CCBC3C6D15CD}" type="slidenum">
              <a:rPr lang="en-US" smtClean="0">
                <a:solidFill>
                  <a:prstClr val="black"/>
                </a:solidFill>
              </a:rPr>
              <a:pPr/>
              <a:t>5</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students</a:t>
            </a:r>
            <a:r>
              <a:rPr lang="en-US" baseline="0" dirty="0" smtClean="0"/>
              <a:t> with disabilities represent about 11% of the college student population.</a:t>
            </a:r>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54032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defTabSz="924458" eaLnBrk="0" fontAlgn="base" hangingPunct="0">
              <a:spcBef>
                <a:spcPct val="30000"/>
              </a:spcBef>
              <a:spcAft>
                <a:spcPct val="0"/>
              </a:spcAft>
              <a:defRPr/>
            </a:pPr>
            <a:r>
              <a:rPr lang="en-US" dirty="0" smtClean="0"/>
              <a:t>According</a:t>
            </a:r>
            <a:r>
              <a:rPr lang="en-US" baseline="0" dirty="0" smtClean="0"/>
              <a:t> to the law, “An individual is considered to have a disability </a:t>
            </a:r>
            <a:r>
              <a:rPr lang="en-US" dirty="0">
                <a:latin typeface="Arial" charset="0"/>
                <a:cs typeface="Arial" charset="0"/>
              </a:rPr>
              <a:t>she or he has a physical or mental impairment that substantially limits one or more major life activities, has a record of such an impairment, or is regarded as having such an impairment”</a:t>
            </a:r>
          </a:p>
          <a:p>
            <a:endParaRPr lang="en-US" dirty="0" smtClean="0"/>
          </a:p>
          <a:p>
            <a:r>
              <a:rPr lang="en-US" dirty="0" smtClean="0"/>
              <a:t>In</a:t>
            </a:r>
            <a:r>
              <a:rPr lang="en-US" baseline="0" dirty="0" smtClean="0"/>
              <a:t> this case, a</a:t>
            </a:r>
            <a:r>
              <a:rPr lang="en-US" dirty="0" smtClean="0"/>
              <a:t> “record” refers to any form of documentation of a past or current disability.</a:t>
            </a:r>
          </a:p>
          <a:p>
            <a:r>
              <a:rPr lang="en-US" dirty="0" smtClean="0"/>
              <a:t>	</a:t>
            </a:r>
          </a:p>
          <a:p>
            <a:r>
              <a:rPr lang="en-US" dirty="0" smtClean="0"/>
              <a:t>Additionally, “regarded as having such an impairment” means that even when a person does not have a disability, but is still treated as though they do, they are covered under the law and cannot be discriminated against.</a:t>
            </a:r>
          </a:p>
          <a:p>
            <a:endParaRPr lang="en-US" dirty="0" smtClean="0"/>
          </a:p>
          <a:p>
            <a:r>
              <a:rPr lang="en-US" dirty="0" smtClean="0"/>
              <a:t>An example of this might be if</a:t>
            </a:r>
            <a:r>
              <a:rPr lang="en-US" baseline="0" dirty="0" smtClean="0"/>
              <a:t> a student has mild or well-controlled diabetes that does not substantially limit a life activity,  but </a:t>
            </a:r>
            <a:r>
              <a:rPr lang="en-US" dirty="0" smtClean="0"/>
              <a:t>is still being treated as though they do have a disability (perhaps by being barred from participating in sports, despite being able to safely do</a:t>
            </a:r>
            <a:r>
              <a:rPr lang="en-US" baseline="0" dirty="0" smtClean="0"/>
              <a:t> so)</a:t>
            </a:r>
            <a:r>
              <a:rPr lang="en-US" dirty="0" smtClean="0"/>
              <a:t>, they are covered under the ADA definition “regarded has having such an impairment,” and cannot be discriminated against.</a:t>
            </a:r>
          </a:p>
          <a:p>
            <a:endParaRPr lang="en-US" dirty="0" smtClean="0"/>
          </a:p>
        </p:txBody>
      </p:sp>
      <p:sp>
        <p:nvSpPr>
          <p:cNvPr id="51204" name="Slide Number Placeholder 3"/>
          <p:cNvSpPr>
            <a:spLocks noGrp="1"/>
          </p:cNvSpPr>
          <p:nvPr>
            <p:ph type="sldNum" sz="quarter" idx="5"/>
          </p:nvPr>
        </p:nvSpPr>
        <p:spPr>
          <a:noFill/>
        </p:spPr>
        <p:txBody>
          <a:bodyPr/>
          <a:lstStyle/>
          <a:p>
            <a:fld id="{F9B5D559-DF3A-4B67-8FF2-EA6A3F65BCF7}"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When the law discusses</a:t>
            </a:r>
            <a:r>
              <a:rPr lang="en-US" baseline="0" dirty="0" smtClean="0"/>
              <a:t> limitation to life activities, this can include, but are not limited to, caring for oneself, performing manual tasks, seeing, hearing, eating, sleeping, walking, standing, lifting, bending, speaking, breathing, learning, reading, concentrating, thinking, communicating, working, and operation of major bodily functions.</a:t>
            </a:r>
          </a:p>
          <a:p>
            <a:endParaRPr lang="en-US" baseline="0" dirty="0" smtClean="0"/>
          </a:p>
          <a:p>
            <a:r>
              <a:rPr lang="en-US" baseline="0" dirty="0" smtClean="0"/>
              <a:t>When we consider the impairment, we recognize that some students can have limitations in one or more of these categories, and the limitations might be episodic in nature.  A student with a chronic health disability may not have any symptoms while healthy, but a flare up of their condition may impair one or more of the major life activities.</a:t>
            </a:r>
          </a:p>
          <a:p>
            <a:endParaRPr lang="en-US" baseline="0" dirty="0" smtClean="0"/>
          </a:p>
          <a:p>
            <a:r>
              <a:rPr lang="en-US" baseline="0" dirty="0" smtClean="0"/>
              <a:t>We do not consider mitigating factors, such as medication.  A student with ADHD is considered to have a disability regardless if the medication they take allows them to pay attention.  However, what this might change is the type of accommodation they may need.</a:t>
            </a:r>
            <a:endParaRPr lang="en-US" dirty="0" smtClean="0"/>
          </a:p>
          <a:p>
            <a:endParaRPr lang="en-US" dirty="0" smtClean="0"/>
          </a:p>
          <a:p>
            <a:endParaRPr lang="en-US" dirty="0" smtClean="0"/>
          </a:p>
        </p:txBody>
      </p:sp>
      <p:sp>
        <p:nvSpPr>
          <p:cNvPr id="52228" name="Slide Number Placeholder 3"/>
          <p:cNvSpPr>
            <a:spLocks noGrp="1"/>
          </p:cNvSpPr>
          <p:nvPr>
            <p:ph type="sldNum" sz="quarter" idx="5"/>
          </p:nvPr>
        </p:nvSpPr>
        <p:spPr>
          <a:noFill/>
        </p:spPr>
        <p:txBody>
          <a:bodyPr/>
          <a:lstStyle/>
          <a:p>
            <a:fld id="{D9877CDF-60FF-4927-8166-0E0E9ECD4FF6}" type="slidenum">
              <a:rPr lang="en-US" smtClean="0">
                <a:solidFill>
                  <a:prstClr val="black"/>
                </a:solidFill>
              </a:rPr>
              <a:pPr/>
              <a:t>8</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a:t>
            </a:r>
            <a:r>
              <a:rPr lang="en-US" baseline="0" dirty="0" smtClean="0"/>
              <a:t> population breakdown by type of disability that the Office of Accessibility services.</a:t>
            </a:r>
          </a:p>
          <a:p>
            <a:endParaRPr lang="en-US" baseline="0" dirty="0" smtClean="0"/>
          </a:p>
          <a:p>
            <a:r>
              <a:rPr lang="en-US" baseline="0" dirty="0" smtClean="0"/>
              <a:t>At this time, our largest population of students are those with learning disabilities, followed by students with ADHD, psychological disabilities, and health related conditions.</a:t>
            </a:r>
          </a:p>
          <a:p>
            <a:endParaRPr lang="en-US" baseline="0" dirty="0" smtClean="0"/>
          </a:p>
          <a:p>
            <a:r>
              <a:rPr lang="en-US" baseline="0" dirty="0" smtClean="0"/>
              <a:t>It should be noted that a majority of the population of students serviced have invisible disabilities that cannot be seen just by looking at the student. </a:t>
            </a:r>
          </a:p>
          <a:p>
            <a:endParaRPr lang="en-US" baseline="0" dirty="0" smtClean="0"/>
          </a:p>
          <a:p>
            <a:r>
              <a:rPr lang="en-US" baseline="0" dirty="0" smtClean="0"/>
              <a:t>Students who are listed under the “Deferred” category may be receiving provisional accommodations for a semester until their full documentation is received and reviewed.</a:t>
            </a:r>
          </a:p>
          <a:p>
            <a:endParaRPr lang="en-US" baseline="0" dirty="0" smtClean="0"/>
          </a:p>
          <a:p>
            <a:r>
              <a:rPr lang="en-US" baseline="0" dirty="0" smtClean="0"/>
              <a:t>The following slides break down the types of disabilities further and discuss the impact of these disabilities in the classroom setting.</a:t>
            </a:r>
            <a:endParaRPr lang="en-US" dirty="0"/>
          </a:p>
        </p:txBody>
      </p:sp>
      <p:sp>
        <p:nvSpPr>
          <p:cNvPr id="4" name="Slide Number Placeholder 3"/>
          <p:cNvSpPr>
            <a:spLocks noGrp="1"/>
          </p:cNvSpPr>
          <p:nvPr>
            <p:ph type="sldNum" sz="quarter" idx="10"/>
          </p:nvPr>
        </p:nvSpPr>
        <p:spPr/>
        <p:txBody>
          <a:bodyPr/>
          <a:lstStyle/>
          <a:p>
            <a:pPr>
              <a:defRPr/>
            </a:pPr>
            <a:fld id="{33CFCB46-A514-408E-9F82-A7D3C296FBA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49865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29717643"/>
      </p:ext>
    </p:extLst>
  </p:cSld>
  <p:clrMapOvr>
    <a:masterClrMapping/>
  </p:clrMapOvr>
  <p:transition advTm="0">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10977478"/>
      </p:ext>
    </p:extLst>
  </p:cSld>
  <p:clrMapOvr>
    <a:masterClrMapping/>
  </p:clrMapOvr>
  <p:transition advTm="0">
    <p:diamon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85935872"/>
      </p:ext>
    </p:extLst>
  </p:cSld>
  <p:clrMapOvr>
    <a:masterClrMapping/>
  </p:clrMapOvr>
  <p:transition advTm="0">
    <p:diamon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39969014"/>
      </p:ext>
    </p:extLst>
  </p:cSld>
  <p:clrMapOvr>
    <a:masterClrMapping/>
  </p:clrMapOvr>
  <p:transition advTm="0">
    <p:diamon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37238763"/>
      </p:ext>
    </p:extLst>
  </p:cSld>
  <p:clrMapOvr>
    <a:masterClrMapping/>
  </p:clrMapOvr>
  <p:transition advTm="0">
    <p:diamon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36309344"/>
      </p:ext>
    </p:extLst>
  </p:cSld>
  <p:clrMapOvr>
    <a:masterClrMapping/>
  </p:clrMapOvr>
  <p:transition advTm="0">
    <p:diamon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03872502"/>
      </p:ext>
    </p:extLst>
  </p:cSld>
  <p:clrMapOvr>
    <a:masterClrMapping/>
  </p:clrMapOvr>
  <p:transition advTm="0">
    <p:diamon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81779282"/>
      </p:ext>
    </p:extLst>
  </p:cSld>
  <p:clrMapOvr>
    <a:masterClrMapping/>
  </p:clrMapOvr>
  <p:transition advTm="0">
    <p:diamon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34239932"/>
      </p:ext>
    </p:extLst>
  </p:cSld>
  <p:clrMapOvr>
    <a:masterClrMapping/>
  </p:clrMapOvr>
  <p:transition advTm="0">
    <p:diamon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485949353"/>
      </p:ext>
    </p:extLst>
  </p:cSld>
  <p:clrMapOvr>
    <a:masterClrMapping/>
  </p:clrMapOvr>
  <p:transition advTm="0">
    <p:diamon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65415820"/>
      </p:ext>
    </p:extLst>
  </p:cSld>
  <p:clrMapOvr>
    <a:masterClrMapping/>
  </p:clrMapOvr>
  <p:transition advTm="0">
    <p:diamon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36782136"/>
      </p:ext>
    </p:extLst>
  </p:cSld>
  <p:clrMapOvr>
    <a:masterClrMapping/>
  </p:clrMapOvr>
  <p:transition advTm="0">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82364385"/>
      </p:ext>
    </p:extLst>
  </p:cSld>
  <p:clrMapOvr>
    <a:masterClrMapping/>
  </p:clrMapOvr>
  <p:transition advTm="0">
    <p:diamon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97467581"/>
      </p:ext>
    </p:extLst>
  </p:cSld>
  <p:clrMapOvr>
    <a:masterClrMapping/>
  </p:clrMapOvr>
  <p:transition advTm="0">
    <p:diamon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23277004"/>
      </p:ext>
    </p:extLst>
  </p:cSld>
  <p:clrMapOvr>
    <a:masterClrMapping/>
  </p:clrMapOvr>
  <p:transition advTm="0">
    <p:diamon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17305425"/>
      </p:ext>
    </p:extLst>
  </p:cSld>
  <p:clrMapOvr>
    <a:masterClrMapping/>
  </p:clrMapOvr>
  <p:transition advTm="0">
    <p:diamon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08116179"/>
      </p:ext>
    </p:extLst>
  </p:cSld>
  <p:clrMapOvr>
    <a:masterClrMapping/>
  </p:clrMapOvr>
  <p:transition advTm="0">
    <p:diamon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14260042"/>
      </p:ext>
    </p:extLst>
  </p:cSld>
  <p:clrMapOvr>
    <a:masterClrMapping/>
  </p:clrMapOvr>
  <p:transition advTm="0">
    <p:diamon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6275038"/>
      </p:ext>
    </p:extLst>
  </p:cSld>
  <p:clrMapOvr>
    <a:masterClrMapping/>
  </p:clrMapOvr>
  <p:transition advTm="0">
    <p:diamon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81857554"/>
      </p:ext>
    </p:extLst>
  </p:cSld>
  <p:clrMapOvr>
    <a:masterClrMapping/>
  </p:clrMapOvr>
  <p:transition advTm="0">
    <p:diamon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5024063"/>
      </p:ext>
    </p:extLst>
  </p:cSld>
  <p:clrMapOvr>
    <a:masterClrMapping/>
  </p:clrMapOvr>
  <p:transition advTm="0">
    <p:diamon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4392194"/>
      </p:ext>
    </p:extLst>
  </p:cSld>
  <p:clrMapOvr>
    <a:masterClrMapping/>
  </p:clrMapOvr>
  <p:transition advTm="0">
    <p:diamon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53830395"/>
      </p:ext>
    </p:extLst>
  </p:cSld>
  <p:clrMapOvr>
    <a:masterClrMapping/>
  </p:clrMapOvr>
  <p:transition advTm="0">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63778404"/>
      </p:ext>
    </p:extLst>
  </p:cSld>
  <p:clrMapOvr>
    <a:masterClrMapping/>
  </p:clrMapOvr>
  <p:transition advTm="0">
    <p:diamon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08909691"/>
      </p:ext>
    </p:extLst>
  </p:cSld>
  <p:clrMapOvr>
    <a:masterClrMapping/>
  </p:clrMapOvr>
  <p:transition advTm="0">
    <p:diamon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15937062"/>
      </p:ext>
    </p:extLst>
  </p:cSld>
  <p:clrMapOvr>
    <a:masterClrMapping/>
  </p:clrMapOvr>
  <p:transition advTm="0">
    <p:diamon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74978512"/>
      </p:ext>
    </p:extLst>
  </p:cSld>
  <p:clrMapOvr>
    <a:masterClrMapping/>
  </p:clrMapOvr>
  <p:transition advTm="0">
    <p:diamon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9120499"/>
      </p:ext>
    </p:extLst>
  </p:cSld>
  <p:clrMapOvr>
    <a:masterClrMapping/>
  </p:clrMapOvr>
  <p:transition advTm="0">
    <p:diamon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73634884"/>
      </p:ext>
    </p:extLst>
  </p:cSld>
  <p:clrMapOvr>
    <a:masterClrMapping/>
  </p:clrMapOvr>
  <p:transition advTm="0">
    <p:diamon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51307194"/>
      </p:ext>
    </p:extLst>
  </p:cSld>
  <p:clrMapOvr>
    <a:masterClrMapping/>
  </p:clrMapOvr>
  <p:transition advTm="0">
    <p:diamon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52706519"/>
      </p:ext>
    </p:extLst>
  </p:cSld>
  <p:clrMapOvr>
    <a:masterClrMapping/>
  </p:clrMapOvr>
  <p:transition advTm="0">
    <p:diamon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93391190"/>
      </p:ext>
    </p:extLst>
  </p:cSld>
  <p:clrMapOvr>
    <a:masterClrMapping/>
  </p:clrMapOvr>
  <p:transition advTm="0">
    <p:diamon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51204573"/>
      </p:ext>
    </p:extLst>
  </p:cSld>
  <p:clrMapOvr>
    <a:masterClrMapping/>
  </p:clrMapOvr>
  <p:transition advTm="0">
    <p:diamon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66099373"/>
      </p:ext>
    </p:extLst>
  </p:cSld>
  <p:clrMapOvr>
    <a:masterClrMapping/>
  </p:clrMapOvr>
  <p:transition advTm="0">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29543870"/>
      </p:ext>
    </p:extLst>
  </p:cSld>
  <p:clrMapOvr>
    <a:masterClrMapping/>
  </p:clrMapOvr>
  <p:transition advTm="0">
    <p:diamon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88354327"/>
      </p:ext>
    </p:extLst>
  </p:cSld>
  <p:clrMapOvr>
    <a:masterClrMapping/>
  </p:clrMapOvr>
  <p:transition advTm="0">
    <p:diamon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40947934"/>
      </p:ext>
    </p:extLst>
  </p:cSld>
  <p:clrMapOvr>
    <a:masterClrMapping/>
  </p:clrMapOvr>
  <p:transition advTm="0">
    <p:diamon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47374027"/>
      </p:ext>
    </p:extLst>
  </p:cSld>
  <p:clrMapOvr>
    <a:masterClrMapping/>
  </p:clrMapOvr>
  <p:transition advTm="0">
    <p:diamon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553624763"/>
      </p:ext>
    </p:extLst>
  </p:cSld>
  <p:clrMapOvr>
    <a:masterClrMapping/>
  </p:clrMapOvr>
  <p:transition advTm="0">
    <p:diamon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94480440"/>
      </p:ext>
    </p:extLst>
  </p:cSld>
  <p:clrMapOvr>
    <a:masterClrMapping/>
  </p:clrMapOvr>
  <p:transition advTm="0">
    <p:diamon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01390946"/>
      </p:ext>
    </p:extLst>
  </p:cSld>
  <p:clrMapOvr>
    <a:masterClrMapping/>
  </p:clrMapOvr>
  <p:transition advTm="0">
    <p:diamon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81570753"/>
      </p:ext>
    </p:extLst>
  </p:cSld>
  <p:clrMapOvr>
    <a:masterClrMapping/>
  </p:clrMapOvr>
  <p:transition advTm="0">
    <p:diamon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90911179"/>
      </p:ext>
    </p:extLst>
  </p:cSld>
  <p:clrMapOvr>
    <a:masterClrMapping/>
  </p:clrMapOvr>
  <p:transition advTm="0">
    <p:diamon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62117223"/>
      </p:ext>
    </p:extLst>
  </p:cSld>
  <p:clrMapOvr>
    <a:masterClrMapping/>
  </p:clrMapOvr>
  <p:transition advTm="0">
    <p:diamon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69407427"/>
      </p:ext>
    </p:extLst>
  </p:cSld>
  <p:clrMapOvr>
    <a:masterClrMapping/>
  </p:clrMapOvr>
  <p:transition advTm="0">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60507986"/>
      </p:ext>
    </p:extLst>
  </p:cSld>
  <p:clrMapOvr>
    <a:masterClrMapping/>
  </p:clrMapOvr>
  <p:transition advTm="0">
    <p:diamon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7017132"/>
      </p:ext>
    </p:extLst>
  </p:cSld>
  <p:clrMapOvr>
    <a:masterClrMapping/>
  </p:clrMapOvr>
  <p:transition advTm="0">
    <p:diamon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505392185"/>
      </p:ext>
    </p:extLst>
  </p:cSld>
  <p:clrMapOvr>
    <a:masterClrMapping/>
  </p:clrMapOvr>
  <p:transition advTm="0">
    <p:diamon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63455854"/>
      </p:ext>
    </p:extLst>
  </p:cSld>
  <p:clrMapOvr>
    <a:masterClrMapping/>
  </p:clrMapOvr>
  <p:transition advTm="0">
    <p:diamon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16681477"/>
      </p:ext>
    </p:extLst>
  </p:cSld>
  <p:clrMapOvr>
    <a:masterClrMapping/>
  </p:clrMapOvr>
  <p:transition advTm="0">
    <p:diamon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22625909"/>
      </p:ext>
    </p:extLst>
  </p:cSld>
  <p:clrMapOvr>
    <a:masterClrMapping/>
  </p:clrMapOvr>
  <p:transition advTm="0">
    <p:diamon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15691302"/>
      </p:ext>
    </p:extLst>
  </p:cSld>
  <p:clrMapOvr>
    <a:masterClrMapping/>
  </p:clrMapOvr>
  <p:transition advTm="0">
    <p:diamon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49490065"/>
      </p:ext>
    </p:extLst>
  </p:cSld>
  <p:clrMapOvr>
    <a:masterClrMapping/>
  </p:clrMapOvr>
  <p:transition advTm="0">
    <p:diamon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80984289"/>
      </p:ext>
    </p:extLst>
  </p:cSld>
  <p:clrMapOvr>
    <a:masterClrMapping/>
  </p:clrMapOvr>
  <p:transition advTm="0">
    <p:diamon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83970170"/>
      </p:ext>
    </p:extLst>
  </p:cSld>
  <p:clrMapOvr>
    <a:masterClrMapping/>
  </p:clrMapOvr>
  <p:transition advTm="0">
    <p:diamon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08364475"/>
      </p:ext>
    </p:extLst>
  </p:cSld>
  <p:clrMapOvr>
    <a:masterClrMapping/>
  </p:clrMapOvr>
  <p:transition advTm="0">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80439932"/>
      </p:ext>
    </p:extLst>
  </p:cSld>
  <p:clrMapOvr>
    <a:masterClrMapping/>
  </p:clrMapOvr>
  <p:transition advTm="0">
    <p:diamon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28639876"/>
      </p:ext>
    </p:extLst>
  </p:cSld>
  <p:clrMapOvr>
    <a:masterClrMapping/>
  </p:clrMapOvr>
  <p:transition advTm="0">
    <p:diamon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30461414"/>
      </p:ext>
    </p:extLst>
  </p:cSld>
  <p:clrMapOvr>
    <a:masterClrMapping/>
  </p:clrMapOvr>
  <p:transition advTm="0">
    <p:diamon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61671702"/>
      </p:ext>
    </p:extLst>
  </p:cSld>
  <p:clrMapOvr>
    <a:masterClrMapping/>
  </p:clrMapOvr>
  <p:transition advTm="0">
    <p:diamon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452199310"/>
      </p:ext>
    </p:extLst>
  </p:cSld>
  <p:clrMapOvr>
    <a:masterClrMapping/>
  </p:clrMapOvr>
  <p:transition advTm="0">
    <p:diamon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5224257"/>
      </p:ext>
    </p:extLst>
  </p:cSld>
  <p:clrMapOvr>
    <a:masterClrMapping/>
  </p:clrMapOvr>
  <p:transition advTm="0">
    <p:diamon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07173476"/>
      </p:ext>
    </p:extLst>
  </p:cSld>
  <p:clrMapOvr>
    <a:masterClrMapping/>
  </p:clrMapOvr>
  <p:transition advTm="0">
    <p:diamon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93904448"/>
      </p:ext>
    </p:extLst>
  </p:cSld>
  <p:clrMapOvr>
    <a:masterClrMapping/>
  </p:clrMapOvr>
  <p:transition advTm="0">
    <p:diamon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40262582"/>
      </p:ext>
    </p:extLst>
  </p:cSld>
  <p:clrMapOvr>
    <a:masterClrMapping/>
  </p:clrMapOvr>
  <p:transition advTm="0">
    <p:diamon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50676561"/>
      </p:ext>
    </p:extLst>
  </p:cSld>
  <p:clrMapOvr>
    <a:masterClrMapping/>
  </p:clrMapOvr>
  <p:transition advTm="0">
    <p:diamon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10797222"/>
      </p:ext>
    </p:extLst>
  </p:cSld>
  <p:clrMapOvr>
    <a:masterClrMapping/>
  </p:clrMapOvr>
  <p:transition advTm="0">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82510835"/>
      </p:ext>
    </p:extLst>
  </p:cSld>
  <p:clrMapOvr>
    <a:masterClrMapping/>
  </p:clrMapOvr>
  <p:transition advTm="0">
    <p:diamon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41008796"/>
      </p:ext>
    </p:extLst>
  </p:cSld>
  <p:clrMapOvr>
    <a:masterClrMapping/>
  </p:clrMapOvr>
  <p:transition advTm="0">
    <p:diamon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35579124"/>
      </p:ext>
    </p:extLst>
  </p:cSld>
  <p:clrMapOvr>
    <a:masterClrMapping/>
  </p:clrMapOvr>
  <p:transition advTm="0">
    <p:diamon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99155922"/>
      </p:ext>
    </p:extLst>
  </p:cSld>
  <p:clrMapOvr>
    <a:masterClrMapping/>
  </p:clrMapOvr>
  <p:transition advTm="0">
    <p:diamon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71585328"/>
      </p:ext>
    </p:extLst>
  </p:cSld>
  <p:clrMapOvr>
    <a:masterClrMapping/>
  </p:clrMapOvr>
  <p:transition advTm="0">
    <p:diamon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28721096"/>
      </p:ext>
    </p:extLst>
  </p:cSld>
  <p:clrMapOvr>
    <a:masterClrMapping/>
  </p:clrMapOvr>
  <p:transition advTm="0">
    <p:diamon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40046513"/>
      </p:ext>
    </p:extLst>
  </p:cSld>
  <p:clrMapOvr>
    <a:masterClrMapping/>
  </p:clrMapOvr>
  <p:transition advTm="0">
    <p:diamon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04417305"/>
      </p:ext>
    </p:extLst>
  </p:cSld>
  <p:clrMapOvr>
    <a:masterClrMapping/>
  </p:clrMapOvr>
  <p:transition advTm="0">
    <p:diamon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50005911"/>
      </p:ext>
    </p:extLst>
  </p:cSld>
  <p:clrMapOvr>
    <a:masterClrMapping/>
  </p:clrMapOvr>
  <p:transition advTm="0">
    <p:diamon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554387"/>
      </p:ext>
    </p:extLst>
  </p:cSld>
  <p:clrMapOvr>
    <a:masterClrMapping/>
  </p:clrMapOvr>
  <p:transition advTm="0">
    <p:diamon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83426432"/>
      </p:ext>
    </p:extLst>
  </p:cSld>
  <p:clrMapOvr>
    <a:masterClrMapping/>
  </p:clrMapOvr>
  <p:transition advTm="0">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525931711"/>
      </p:ext>
    </p:extLst>
  </p:cSld>
  <p:clrMapOvr>
    <a:masterClrMapping/>
  </p:clrMapOvr>
  <p:transition advTm="0">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63304084"/>
      </p:ext>
    </p:extLst>
  </p:cSld>
  <p:clrMapOvr>
    <a:masterClrMapping/>
  </p:clrMapOvr>
  <p:transition advTm="0">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972256"/>
      </p:ext>
    </p:extLst>
  </p:cSld>
  <p:clrMapOvr>
    <a:masterClrMapping/>
  </p:clrMapOvr>
  <p:transition advTm="0">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54946316"/>
      </p:ext>
    </p:extLst>
  </p:cSld>
  <p:clrMapOvr>
    <a:masterClrMapping/>
  </p:clrMapOvr>
  <p:transition advTm="0">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28154226"/>
      </p:ext>
    </p:extLst>
  </p:cSld>
  <p:clrMapOvr>
    <a:masterClrMapping/>
  </p:clrMapOvr>
  <p:transition advTm="0">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23480552"/>
      </p:ext>
    </p:extLst>
  </p:cSld>
  <p:clrMapOvr>
    <a:masterClrMapping/>
  </p:clrMapOvr>
  <p:transition advTm="0">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59868902"/>
      </p:ext>
    </p:extLst>
  </p:cSld>
  <p:clrMapOvr>
    <a:masterClrMapping/>
  </p:clrMapOvr>
  <p:transition advTm="0">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74703944"/>
      </p:ext>
    </p:extLst>
  </p:cSld>
  <p:clrMapOvr>
    <a:masterClrMapping/>
  </p:clrMapOvr>
  <p:transition advTm="0">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75386678"/>
      </p:ext>
    </p:extLst>
  </p:cSld>
  <p:clrMapOvr>
    <a:masterClrMapping/>
  </p:clrMapOvr>
  <p:transition advTm="0">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21895935"/>
      </p:ext>
    </p:extLst>
  </p:cSld>
  <p:clrMapOvr>
    <a:masterClrMapping/>
  </p:clrMapOvr>
  <p:transition advTm="0">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30486460"/>
      </p:ext>
    </p:extLst>
  </p:cSld>
  <p:clrMapOvr>
    <a:masterClrMapping/>
  </p:clrMapOvr>
  <p:transition advTm="0">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48631997"/>
      </p:ext>
    </p:extLst>
  </p:cSld>
  <p:clrMapOvr>
    <a:masterClrMapping/>
  </p:clrMapOvr>
  <p:transition advTm="0">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04966592"/>
      </p:ext>
    </p:extLst>
  </p:cSld>
  <p:clrMapOvr>
    <a:masterClrMapping/>
  </p:clrMapOvr>
  <p:transition advTm="0">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99931720"/>
      </p:ext>
    </p:extLst>
  </p:cSld>
  <p:clrMapOvr>
    <a:masterClrMapping/>
  </p:clrMapOvr>
  <p:transition advTm="0">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33687693"/>
      </p:ext>
    </p:extLst>
  </p:cSld>
  <p:clrMapOvr>
    <a:masterClrMapping/>
  </p:clrMapOvr>
  <p:transition advTm="0">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51711400"/>
      </p:ext>
    </p:extLst>
  </p:cSld>
  <p:clrMapOvr>
    <a:masterClrMapping/>
  </p:clrMapOvr>
  <p:transition advTm="0">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63706526"/>
      </p:ext>
    </p:extLst>
  </p:cSld>
  <p:clrMapOvr>
    <a:masterClrMapping/>
  </p:clrMapOvr>
  <p:transition advTm="0">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417329088"/>
      </p:ext>
    </p:extLst>
  </p:cSld>
  <p:clrMapOvr>
    <a:masterClrMapping/>
  </p:clrMapOvr>
  <p:transition advTm="0">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31907524"/>
      </p:ext>
    </p:extLst>
  </p:cSld>
  <p:clrMapOvr>
    <a:masterClrMapping/>
  </p:clrMapOvr>
  <p:transition advTm="0">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04950283"/>
      </p:ext>
    </p:extLst>
  </p:cSld>
  <p:clrMapOvr>
    <a:masterClrMapping/>
  </p:clrMapOvr>
  <p:transition advTm="0">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89589388"/>
      </p:ext>
    </p:extLst>
  </p:cSld>
  <p:clrMapOvr>
    <a:masterClrMapping/>
  </p:clrMapOvr>
  <p:transition advTm="0">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82269670"/>
      </p:ext>
    </p:extLst>
  </p:cSld>
  <p:clrMapOvr>
    <a:masterClrMapping/>
  </p:clrMapOvr>
  <p:transition advTm="0">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40773524"/>
      </p:ext>
    </p:extLst>
  </p:cSld>
  <p:clrMapOvr>
    <a:masterClrMapping/>
  </p:clrMapOvr>
  <p:transition advTm="0">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94665248"/>
      </p:ext>
    </p:extLst>
  </p:cSld>
  <p:clrMapOvr>
    <a:masterClrMapping/>
  </p:clrMapOvr>
  <p:transition advTm="0">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67259696"/>
      </p:ext>
    </p:extLst>
  </p:cSld>
  <p:clrMapOvr>
    <a:masterClrMapping/>
  </p:clrMapOvr>
  <p:transition advTm="0">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22507988"/>
      </p:ext>
    </p:extLst>
  </p:cSld>
  <p:clrMapOvr>
    <a:masterClrMapping/>
  </p:clrMapOvr>
  <p:transition advTm="0">
    <p:diamon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88239684"/>
      </p:ext>
    </p:extLst>
  </p:cSld>
  <p:clrMapOvr>
    <a:masterClrMapping/>
  </p:clrMapOvr>
  <p:transition advTm="0">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35359866"/>
      </p:ext>
    </p:extLst>
  </p:cSld>
  <p:clrMapOvr>
    <a:masterClrMapping/>
  </p:clrMapOvr>
  <p:transition advTm="0">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41372270"/>
      </p:ext>
    </p:extLst>
  </p:cSld>
  <p:clrMapOvr>
    <a:masterClrMapping/>
  </p:clrMapOvr>
  <p:transition advTm="0">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8078934"/>
      </p:ext>
    </p:extLst>
  </p:cSld>
  <p:clrMapOvr>
    <a:masterClrMapping/>
  </p:clrMapOvr>
  <p:transition advTm="0">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82415030"/>
      </p:ext>
    </p:extLst>
  </p:cSld>
  <p:clrMapOvr>
    <a:masterClrMapping/>
  </p:clrMapOvr>
  <p:transition advTm="0">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57444381"/>
      </p:ext>
    </p:extLst>
  </p:cSld>
  <p:clrMapOvr>
    <a:masterClrMapping/>
  </p:clrMapOvr>
  <p:transition advTm="0">
    <p:diamon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28133265"/>
      </p:ext>
    </p:extLst>
  </p:cSld>
  <p:clrMapOvr>
    <a:masterClrMapping/>
  </p:clrMapOvr>
  <p:transition advTm="0">
    <p:diamon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30391516"/>
      </p:ext>
    </p:extLst>
  </p:cSld>
  <p:clrMapOvr>
    <a:masterClrMapping/>
  </p:clrMapOvr>
  <p:transition advTm="0">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00325409"/>
      </p:ext>
    </p:extLst>
  </p:cSld>
  <p:clrMapOvr>
    <a:masterClrMapping/>
  </p:clrMapOvr>
  <p:transition advTm="0">
    <p:diamon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9495932"/>
      </p:ext>
    </p:extLst>
  </p:cSld>
  <p:clrMapOvr>
    <a:masterClrMapping/>
  </p:clrMapOvr>
  <p:transition advTm="0">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81113379"/>
      </p:ext>
    </p:extLst>
  </p:cSld>
  <p:clrMapOvr>
    <a:masterClrMapping/>
  </p:clrMapOvr>
  <p:transition advTm="0">
    <p:diamon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52520031"/>
      </p:ext>
    </p:extLst>
  </p:cSld>
  <p:clrMapOvr>
    <a:masterClrMapping/>
  </p:clrMapOvr>
  <p:transition advTm="0">
    <p:diamon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13988192"/>
      </p:ext>
    </p:extLst>
  </p:cSld>
  <p:clrMapOvr>
    <a:masterClrMapping/>
  </p:clrMapOvr>
  <p:transition advTm="0">
    <p:diamon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09083852"/>
      </p:ext>
    </p:extLst>
  </p:cSld>
  <p:clrMapOvr>
    <a:masterClrMapping/>
  </p:clrMapOvr>
  <p:transition advTm="0">
    <p:diamon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84980836"/>
      </p:ext>
    </p:extLst>
  </p:cSld>
  <p:clrMapOvr>
    <a:masterClrMapping/>
  </p:clrMapOvr>
  <p:transition advTm="0">
    <p:diamon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4164304"/>
      </p:ext>
    </p:extLst>
  </p:cSld>
  <p:clrMapOvr>
    <a:masterClrMapping/>
  </p:clrMapOvr>
  <p:transition advTm="0">
    <p:diamon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29261269"/>
      </p:ext>
    </p:extLst>
  </p:cSld>
  <p:clrMapOvr>
    <a:masterClrMapping/>
  </p:clrMapOvr>
  <p:transition advTm="0">
    <p:diamon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59780237"/>
      </p:ext>
    </p:extLst>
  </p:cSld>
  <p:clrMapOvr>
    <a:masterClrMapping/>
  </p:clrMapOvr>
  <p:transition advTm="0">
    <p:diamon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60224280"/>
      </p:ext>
    </p:extLst>
  </p:cSld>
  <p:clrMapOvr>
    <a:masterClrMapping/>
  </p:clrMapOvr>
  <p:transition advTm="0">
    <p:diamon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47647270"/>
      </p:ext>
    </p:extLst>
  </p:cSld>
  <p:clrMapOvr>
    <a:masterClrMapping/>
  </p:clrMapOvr>
  <p:transition advTm="0">
    <p:diamon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99118624"/>
      </p:ext>
    </p:extLst>
  </p:cSld>
  <p:clrMapOvr>
    <a:masterClrMapping/>
  </p:clrMapOvr>
  <p:transition advTm="0">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09145185"/>
      </p:ext>
    </p:extLst>
  </p:cSld>
  <p:clrMapOvr>
    <a:masterClrMapping/>
  </p:clrMapOvr>
  <p:transition advTm="0">
    <p:diamon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88377973"/>
      </p:ext>
    </p:extLst>
  </p:cSld>
  <p:clrMapOvr>
    <a:masterClrMapping/>
  </p:clrMapOvr>
  <p:transition advTm="0">
    <p:diamon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82167759"/>
      </p:ext>
    </p:extLst>
  </p:cSld>
  <p:clrMapOvr>
    <a:masterClrMapping/>
  </p:clrMapOvr>
  <p:transition advTm="0">
    <p:diamon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08771631"/>
      </p:ext>
    </p:extLst>
  </p:cSld>
  <p:clrMapOvr>
    <a:masterClrMapping/>
  </p:clrMapOvr>
  <p:transition advTm="0">
    <p:diamon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42735857"/>
      </p:ext>
    </p:extLst>
  </p:cSld>
  <p:clrMapOvr>
    <a:masterClrMapping/>
  </p:clrMapOvr>
  <p:transition advTm="0">
    <p:diamon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34221465"/>
      </p:ext>
    </p:extLst>
  </p:cSld>
  <p:clrMapOvr>
    <a:masterClrMapping/>
  </p:clrMapOvr>
  <p:transition advTm="0">
    <p:diamon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91874560"/>
      </p:ext>
    </p:extLst>
  </p:cSld>
  <p:clrMapOvr>
    <a:masterClrMapping/>
  </p:clrMapOvr>
  <p:transition advTm="0">
    <p:diamon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54151350"/>
      </p:ext>
    </p:extLst>
  </p:cSld>
  <p:clrMapOvr>
    <a:masterClrMapping/>
  </p:clrMapOvr>
  <p:transition advTm="0">
    <p:diamon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84685963"/>
      </p:ext>
    </p:extLst>
  </p:cSld>
  <p:clrMapOvr>
    <a:masterClrMapping/>
  </p:clrMapOvr>
  <p:transition advTm="0">
    <p:diamon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33660115"/>
      </p:ext>
    </p:extLst>
  </p:cSld>
  <p:clrMapOvr>
    <a:masterClrMapping/>
  </p:clrMapOvr>
  <p:transition advTm="0">
    <p:diamon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49655279"/>
      </p:ext>
    </p:extLst>
  </p:cSld>
  <p:clrMapOvr>
    <a:masterClrMapping/>
  </p:clrMapOvr>
  <p:transition advTm="0">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2467726"/>
      </p:ext>
    </p:extLst>
  </p:cSld>
  <p:clrMapOvr>
    <a:masterClrMapping/>
  </p:clrMapOvr>
  <p:transition advTm="0">
    <p:diamon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73385343"/>
      </p:ext>
    </p:extLst>
  </p:cSld>
  <p:clrMapOvr>
    <a:masterClrMapping/>
  </p:clrMapOvr>
  <p:transition advTm="0">
    <p:diamon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82692523"/>
      </p:ext>
    </p:extLst>
  </p:cSld>
  <p:clrMapOvr>
    <a:masterClrMapping/>
  </p:clrMapOvr>
  <p:transition advTm="0">
    <p:diamon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38913136"/>
      </p:ext>
    </p:extLst>
  </p:cSld>
  <p:clrMapOvr>
    <a:masterClrMapping/>
  </p:clrMapOvr>
  <p:transition advTm="0">
    <p:diamon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26622219"/>
      </p:ext>
    </p:extLst>
  </p:cSld>
  <p:clrMapOvr>
    <a:masterClrMapping/>
  </p:clrMapOvr>
  <p:transition advTm="0">
    <p:diamon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30185456"/>
      </p:ext>
    </p:extLst>
  </p:cSld>
  <p:clrMapOvr>
    <a:masterClrMapping/>
  </p:clrMapOvr>
  <p:transition advTm="0">
    <p:diamon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88576453"/>
      </p:ext>
    </p:extLst>
  </p:cSld>
  <p:clrMapOvr>
    <a:masterClrMapping/>
  </p:clrMapOvr>
  <p:transition advTm="0">
    <p:diamon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19900234"/>
      </p:ext>
    </p:extLst>
  </p:cSld>
  <p:clrMapOvr>
    <a:masterClrMapping/>
  </p:clrMapOvr>
  <p:transition advTm="0">
    <p:diamon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32899463"/>
      </p:ext>
    </p:extLst>
  </p:cSld>
  <p:clrMapOvr>
    <a:masterClrMapping/>
  </p:clrMapOvr>
  <p:transition advTm="0">
    <p:diamon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06066214"/>
      </p:ext>
    </p:extLst>
  </p:cSld>
  <p:clrMapOvr>
    <a:masterClrMapping/>
  </p:clrMapOvr>
  <p:transition advTm="0">
    <p:diamon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71183522"/>
      </p:ext>
    </p:extLst>
  </p:cSld>
  <p:clrMapOvr>
    <a:masterClrMapping/>
  </p:clrMapOvr>
  <p:transition advTm="0">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08654824"/>
      </p:ext>
    </p:extLst>
  </p:cSld>
  <p:clrMapOvr>
    <a:masterClrMapping/>
  </p:clrMapOvr>
  <p:transition advTm="0">
    <p:diamon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01043366"/>
      </p:ext>
    </p:extLst>
  </p:cSld>
  <p:clrMapOvr>
    <a:masterClrMapping/>
  </p:clrMapOvr>
  <p:transition advTm="0">
    <p:diamon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47514967"/>
      </p:ext>
    </p:extLst>
  </p:cSld>
  <p:clrMapOvr>
    <a:masterClrMapping/>
  </p:clrMapOvr>
  <p:transition advTm="0">
    <p:diamon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74407014"/>
      </p:ext>
    </p:extLst>
  </p:cSld>
  <p:clrMapOvr>
    <a:masterClrMapping/>
  </p:clrMapOvr>
  <p:transition advTm="0">
    <p:diamon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90059341"/>
      </p:ext>
    </p:extLst>
  </p:cSld>
  <p:clrMapOvr>
    <a:masterClrMapping/>
  </p:clrMapOvr>
  <p:transition advTm="0">
    <p:diamon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89362128"/>
      </p:ext>
    </p:extLst>
  </p:cSld>
  <p:clrMapOvr>
    <a:masterClrMapping/>
  </p:clrMapOvr>
  <p:transition advTm="0">
    <p:diamon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61183708"/>
      </p:ext>
    </p:extLst>
  </p:cSld>
  <p:clrMapOvr>
    <a:masterClrMapping/>
  </p:clrMapOvr>
  <p:transition advTm="0">
    <p:diamon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34018331"/>
      </p:ext>
    </p:extLst>
  </p:cSld>
  <p:clrMapOvr>
    <a:masterClrMapping/>
  </p:clrMapOvr>
  <p:transition advTm="0">
    <p:diamon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29975926"/>
      </p:ext>
    </p:extLst>
  </p:cSld>
  <p:clrMapOvr>
    <a:masterClrMapping/>
  </p:clrMapOvr>
  <p:transition advTm="0">
    <p:diamon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49733712"/>
      </p:ext>
    </p:extLst>
  </p:cSld>
  <p:clrMapOvr>
    <a:masterClrMapping/>
  </p:clrMapOvr>
  <p:transition advTm="0">
    <p:diamon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75150874"/>
      </p:ext>
    </p:extLst>
  </p:cSld>
  <p:clrMapOvr>
    <a:masterClrMapping/>
  </p:clrMapOvr>
  <p:transition advTm="0">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08535250"/>
      </p:ext>
    </p:extLst>
  </p:cSld>
  <p:clrMapOvr>
    <a:masterClrMapping/>
  </p:clrMapOvr>
  <p:transition advTm="0">
    <p:diamon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49222408"/>
      </p:ext>
    </p:extLst>
  </p:cSld>
  <p:clrMapOvr>
    <a:masterClrMapping/>
  </p:clrMapOvr>
  <p:transition advTm="0">
    <p:diamon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49967083"/>
      </p:ext>
    </p:extLst>
  </p:cSld>
  <p:clrMapOvr>
    <a:masterClrMapping/>
  </p:clrMapOvr>
  <p:transition advTm="0">
    <p:diamon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9474904"/>
      </p:ext>
    </p:extLst>
  </p:cSld>
  <p:clrMapOvr>
    <a:masterClrMapping/>
  </p:clrMapOvr>
  <p:transition advTm="0">
    <p:diamon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67490741"/>
      </p:ext>
    </p:extLst>
  </p:cSld>
  <p:clrMapOvr>
    <a:masterClrMapping/>
  </p:clrMapOvr>
  <p:transition advTm="0">
    <p:diamon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61704929"/>
      </p:ext>
    </p:extLst>
  </p:cSld>
  <p:clrMapOvr>
    <a:masterClrMapping/>
  </p:clrMapOvr>
  <p:transition advTm="0">
    <p:diamon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34590058"/>
      </p:ext>
    </p:extLst>
  </p:cSld>
  <p:clrMapOvr>
    <a:masterClrMapping/>
  </p:clrMapOvr>
  <p:transition advTm="0">
    <p:diamon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72242739"/>
      </p:ext>
    </p:extLst>
  </p:cSld>
  <p:clrMapOvr>
    <a:masterClrMapping/>
  </p:clrMapOvr>
  <p:transition advTm="0">
    <p:diamon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25315112"/>
      </p:ext>
    </p:extLst>
  </p:cSld>
  <p:clrMapOvr>
    <a:masterClrMapping/>
  </p:clrMapOvr>
  <p:transition advTm="0">
    <p:diamon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47761824"/>
      </p:ext>
    </p:extLst>
  </p:cSld>
  <p:clrMapOvr>
    <a:masterClrMapping/>
  </p:clrMapOvr>
  <p:transition advTm="0">
    <p:diamon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76725203"/>
      </p:ext>
    </p:extLst>
  </p:cSld>
  <p:clrMapOvr>
    <a:masterClrMapping/>
  </p:clrMapOvr>
  <p:transition advTm="0">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3354882013"/>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3062498495"/>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2958994763"/>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3581813748"/>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207968023"/>
      </p:ext>
    </p:extLst>
  </p:cSld>
  <p:clrMap bg1="dk2" tx1="lt1" bg2="dk1"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3906608035"/>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1657545889"/>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2573058183"/>
      </p:ext>
    </p:extLst>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2989994889"/>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3871459625"/>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2233467571"/>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4037409012"/>
      </p:ext>
    </p:extLst>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3638658460"/>
      </p:ext>
    </p:extLst>
  </p:cSld>
  <p:clrMap bg1="dk2" tx1="lt1" bg2="dk1"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19.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58.xml"/></Relationships>
</file>

<file path=ppt/slides/_rels/slide13.xml.rels><?xml version="1.0" encoding="UTF-8" standalone="yes"?>
<Relationships xmlns="http://schemas.openxmlformats.org/package/2006/relationships"><Relationship Id="rId3" Type="http://schemas.openxmlformats.org/officeDocument/2006/relationships/hyperlink" Target="http://www.uakron.edu/access" TargetMode="External"/><Relationship Id="rId2" Type="http://schemas.openxmlformats.org/officeDocument/2006/relationships/notesSlide" Target="../notesSlides/notesSlide13.xml"/><Relationship Id="rId1" Type="http://schemas.openxmlformats.org/officeDocument/2006/relationships/slideLayout" Target="../slideLayouts/slideLayout15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hyperlink" Target="mailto:access@uakron.edu" TargetMode="External"/><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9" name="Rectangle 5"/>
          <p:cNvSpPr>
            <a:spLocks noChangeArrowheads="1"/>
          </p:cNvSpPr>
          <p:nvPr/>
        </p:nvSpPr>
        <p:spPr bwMode="auto">
          <a:xfrm>
            <a:off x="990600" y="1676400"/>
            <a:ext cx="8559800" cy="2209800"/>
          </a:xfrm>
          <a:prstGeom prst="rect">
            <a:avLst/>
          </a:prstGeom>
          <a:noFill/>
          <a:ln w="9525">
            <a:noFill/>
            <a:miter lim="800000"/>
            <a:headEnd/>
            <a:tailEnd/>
          </a:ln>
          <a:effectLst/>
        </p:spPr>
        <p:txBody>
          <a:bodyPr anchor="b"/>
          <a:lstStyle/>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r>
              <a:rPr lang="en-US" sz="4800" b="1" dirty="0">
                <a:solidFill>
                  <a:srgbClr val="FFFFCC"/>
                </a:solidFill>
                <a:effectLst>
                  <a:outerShdw blurRad="38100" dist="38100" dir="2700000" algn="tl">
                    <a:srgbClr val="000000">
                      <a:alpha val="43137"/>
                    </a:srgbClr>
                  </a:outerShdw>
                </a:effectLst>
                <a:latin typeface="Arial" charset="0"/>
              </a:rPr>
              <a:t>		</a:t>
            </a:r>
            <a:r>
              <a:rPr lang="en-US" sz="3600" b="1" dirty="0" smtClean="0">
                <a:solidFill>
                  <a:srgbClr val="FFFFCC"/>
                </a:solidFill>
                <a:latin typeface="Arial" charset="0"/>
              </a:rPr>
              <a:t>Office of Accessibility 101</a:t>
            </a:r>
          </a:p>
          <a:p>
            <a:pPr algn="ctr" fontAlgn="base">
              <a:spcBef>
                <a:spcPct val="0"/>
              </a:spcBef>
              <a:spcAft>
                <a:spcPct val="0"/>
              </a:spcAft>
              <a:defRPr/>
            </a:pPr>
            <a:r>
              <a:rPr lang="en-US" sz="3600" dirty="0">
                <a:solidFill>
                  <a:srgbClr val="000066"/>
                </a:solidFill>
                <a:effectLst>
                  <a:outerShdw blurRad="38100" dist="38100" dir="2700000" algn="tl">
                    <a:srgbClr val="000000"/>
                  </a:outerShdw>
                </a:effectLst>
              </a:rPr>
              <a:t/>
            </a:r>
            <a:br>
              <a:rPr lang="en-US" sz="3600" dirty="0">
                <a:solidFill>
                  <a:srgbClr val="000066"/>
                </a:solidFill>
                <a:effectLst>
                  <a:outerShdw blurRad="38100" dist="38100" dir="2700000" algn="tl">
                    <a:srgbClr val="000000"/>
                  </a:outerShdw>
                </a:effectLst>
              </a:rPr>
            </a:br>
            <a:r>
              <a:rPr lang="en-US" sz="3200" dirty="0">
                <a:solidFill>
                  <a:srgbClr val="000066"/>
                </a:solidFill>
                <a:effectLst>
                  <a:outerShdw blurRad="38100" dist="38100" dir="2700000" algn="tl">
                    <a:srgbClr val="000000"/>
                  </a:outerShdw>
                </a:effectLst>
              </a:rPr>
              <a:t> </a:t>
            </a:r>
          </a:p>
        </p:txBody>
      </p:sp>
      <p:sp>
        <p:nvSpPr>
          <p:cNvPr id="4099" name="Rectangle 6"/>
          <p:cNvSpPr>
            <a:spLocks noChangeArrowheads="1"/>
          </p:cNvSpPr>
          <p:nvPr/>
        </p:nvSpPr>
        <p:spPr bwMode="auto">
          <a:xfrm>
            <a:off x="3962400" y="4038600"/>
            <a:ext cx="4978400" cy="2590800"/>
          </a:xfrm>
          <a:prstGeom prst="rect">
            <a:avLst/>
          </a:prstGeom>
          <a:noFill/>
          <a:ln w="9525">
            <a:noFill/>
            <a:miter lim="800000"/>
            <a:headEnd/>
            <a:tailEnd/>
          </a:ln>
        </p:spPr>
        <p:txBody>
          <a:bodyPr/>
          <a:lstStyle/>
          <a:p>
            <a:pPr algn="ctr" fontAlgn="base">
              <a:lnSpc>
                <a:spcPct val="80000"/>
              </a:lnSpc>
              <a:spcBef>
                <a:spcPct val="20000"/>
              </a:spcBef>
              <a:spcAft>
                <a:spcPct val="0"/>
              </a:spcAft>
              <a:buClr>
                <a:srgbClr val="CCFF33"/>
              </a:buClr>
              <a:buSzPct val="70000"/>
              <a:buFont typeface="Wingdings" pitchFamily="2" charset="2"/>
              <a:buNone/>
            </a:pPr>
            <a:endParaRPr lang="en-US" sz="2000" b="1">
              <a:solidFill>
                <a:srgbClr val="FFFFCC"/>
              </a:solidFill>
              <a:latin typeface="Arial" charset="0"/>
            </a:endParaRP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Office of Accessibility </a:t>
            </a: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The University of Akron</a:t>
            </a: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Simmons 105</a:t>
            </a:r>
          </a:p>
        </p:txBody>
      </p:sp>
    </p:spTree>
    <p:extLst>
      <p:ext uri="{BB962C8B-B14F-4D97-AF65-F5344CB8AC3E}">
        <p14:creationId xmlns:p14="http://schemas.microsoft.com/office/powerpoint/2010/main" val="1274598158"/>
      </p:ext>
    </p:extLst>
  </p:cSld>
  <p:clrMapOvr>
    <a:masterClrMapping/>
  </p:clrMapOvr>
  <p:transition advClick="0" advTm="0">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66700" y="575304"/>
            <a:ext cx="8637588" cy="6461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a:lstStyle>
          <a:p>
            <a:r>
              <a:rPr lang="en-US" sz="3600" kern="0" dirty="0" smtClean="0">
                <a:effectLst/>
              </a:rPr>
              <a:t>Reasonable Accommodations</a:t>
            </a:r>
          </a:p>
        </p:txBody>
      </p:sp>
      <p:sp>
        <p:nvSpPr>
          <p:cNvPr id="5" name="Content Placeholder 2"/>
          <p:cNvSpPr txBox="1">
            <a:spLocks/>
          </p:cNvSpPr>
          <p:nvPr/>
        </p:nvSpPr>
        <p:spPr bwMode="auto">
          <a:xfrm>
            <a:off x="481013" y="1676400"/>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a:lstStyle>
          <a:p>
            <a:pPr eaLnBrk="1" hangingPunct="1">
              <a:lnSpc>
                <a:spcPct val="70000"/>
              </a:lnSpc>
            </a:pPr>
            <a:r>
              <a:rPr lang="en-US" altLang="en-US" sz="2800" b="0" kern="0" dirty="0" smtClean="0">
                <a:effectLst/>
                <a:latin typeface="Arial" charset="0"/>
                <a:cs typeface="Arial" charset="0"/>
              </a:rPr>
              <a:t>Will not fundamentally alter certain academic or technical standards</a:t>
            </a:r>
          </a:p>
          <a:p>
            <a:pPr eaLnBrk="1" hangingPunct="1">
              <a:lnSpc>
                <a:spcPct val="70000"/>
              </a:lnSpc>
            </a:pPr>
            <a:endParaRPr lang="en-US" altLang="en-US" sz="2800" b="0" kern="0" dirty="0" smtClean="0">
              <a:effectLst/>
              <a:latin typeface="Arial" charset="0"/>
              <a:cs typeface="Arial" charset="0"/>
            </a:endParaRPr>
          </a:p>
          <a:p>
            <a:pPr eaLnBrk="1" hangingPunct="1">
              <a:lnSpc>
                <a:spcPct val="70000"/>
              </a:lnSpc>
            </a:pPr>
            <a:r>
              <a:rPr lang="en-US" altLang="en-US" sz="2800" b="0" kern="0" dirty="0" smtClean="0">
                <a:effectLst/>
                <a:latin typeface="Arial" charset="0"/>
                <a:cs typeface="Arial" charset="0"/>
              </a:rPr>
              <a:t>Does not substantially alter the fundamental elements of the course, program or service</a:t>
            </a:r>
          </a:p>
          <a:p>
            <a:pPr eaLnBrk="1" hangingPunct="1">
              <a:lnSpc>
                <a:spcPct val="70000"/>
              </a:lnSpc>
            </a:pPr>
            <a:endParaRPr lang="en-US" altLang="en-US" sz="2800" b="0" kern="0" dirty="0" smtClean="0">
              <a:effectLst/>
              <a:latin typeface="Arial" charset="0"/>
              <a:cs typeface="Arial" charset="0"/>
            </a:endParaRPr>
          </a:p>
          <a:p>
            <a:pPr eaLnBrk="1" hangingPunct="1">
              <a:lnSpc>
                <a:spcPct val="70000"/>
              </a:lnSpc>
            </a:pPr>
            <a:r>
              <a:rPr lang="en-US" altLang="en-US" sz="2800" b="0" kern="0" dirty="0" smtClean="0">
                <a:effectLst/>
                <a:latin typeface="Arial" charset="0"/>
                <a:cs typeface="Arial" charset="0"/>
              </a:rPr>
              <a:t>Does not present an undue hardship</a:t>
            </a:r>
          </a:p>
          <a:p>
            <a:pPr eaLnBrk="1" hangingPunct="1">
              <a:lnSpc>
                <a:spcPct val="70000"/>
              </a:lnSpc>
            </a:pPr>
            <a:endParaRPr lang="en-US" altLang="en-US" sz="2800" b="0" kern="0" dirty="0" smtClean="0">
              <a:effectLst/>
              <a:latin typeface="Arial" charset="0"/>
              <a:cs typeface="Arial" charset="0"/>
            </a:endParaRPr>
          </a:p>
          <a:p>
            <a:pPr eaLnBrk="1" hangingPunct="1">
              <a:lnSpc>
                <a:spcPct val="70000"/>
              </a:lnSpc>
            </a:pPr>
            <a:r>
              <a:rPr lang="en-US" altLang="en-US" sz="2800" b="0" kern="0" dirty="0" smtClean="0">
                <a:effectLst/>
                <a:latin typeface="Arial" charset="0"/>
                <a:cs typeface="Arial" charset="0"/>
              </a:rPr>
              <a:t>Will not pose a risk to self or others</a:t>
            </a:r>
          </a:p>
          <a:p>
            <a:endParaRPr lang="en-US" sz="2800" b="0" kern="0" dirty="0" smtClean="0">
              <a:effectLst/>
              <a:latin typeface="Arial" charset="0"/>
              <a:cs typeface="Arial" charset="0"/>
            </a:endParaRPr>
          </a:p>
        </p:txBody>
      </p:sp>
    </p:spTree>
    <p:extLst>
      <p:ext uri="{BB962C8B-B14F-4D97-AF65-F5344CB8AC3E}">
        <p14:creationId xmlns:p14="http://schemas.microsoft.com/office/powerpoint/2010/main" val="2590329162"/>
      </p:ext>
    </p:extLst>
  </p:cSld>
  <p:clrMapOvr>
    <a:masterClrMapping/>
  </p:clrMapOvr>
  <p:transition advTm="0">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153400" cy="4495800"/>
          </a:xfrm>
        </p:spPr>
        <p:txBody>
          <a:bodyPr>
            <a:normAutofit fontScale="92500" lnSpcReduction="20000"/>
          </a:bodyPr>
          <a:lstStyle/>
          <a:p>
            <a:pPr marL="342900" lvl="1" indent="-342900">
              <a:buClr>
                <a:srgbClr val="CCFF33"/>
              </a:buClr>
              <a:buSzPct val="70000"/>
              <a:defRPr/>
            </a:pPr>
            <a:r>
              <a:rPr lang="en-US" sz="3000" dirty="0" smtClean="0">
                <a:effectLst/>
                <a:latin typeface="Arial" pitchFamily="34" charset="0"/>
                <a:cs typeface="Arial" pitchFamily="34" charset="0"/>
              </a:rPr>
              <a:t>A</a:t>
            </a:r>
            <a:r>
              <a:rPr lang="en-US" sz="3000" dirty="0" smtClean="0">
                <a:effectLst/>
                <a:latin typeface="Arial" pitchFamily="34" charset="0"/>
                <a:ea typeface="+mn-ea"/>
                <a:cs typeface="Arial" pitchFamily="34" charset="0"/>
              </a:rPr>
              <a:t>daptive Technology </a:t>
            </a:r>
          </a:p>
          <a:p>
            <a:pPr marL="342900" lvl="1" indent="-342900">
              <a:buClr>
                <a:srgbClr val="CCFF33"/>
              </a:buClr>
              <a:buSzPct val="70000"/>
              <a:defRPr/>
            </a:pPr>
            <a:r>
              <a:rPr lang="en-US" sz="3000" dirty="0" smtClean="0">
                <a:effectLst/>
                <a:latin typeface="Arial" pitchFamily="34" charset="0"/>
                <a:ea typeface="+mn-ea"/>
                <a:cs typeface="Arial" pitchFamily="34" charset="0"/>
              </a:rPr>
              <a:t>Classroom Accessibility (relocation)</a:t>
            </a:r>
          </a:p>
          <a:p>
            <a:pPr marL="342900" lvl="1" indent="-342900">
              <a:buClr>
                <a:srgbClr val="CCFF33"/>
              </a:buClr>
              <a:buSzPct val="70000"/>
              <a:defRPr/>
            </a:pPr>
            <a:r>
              <a:rPr lang="en-US" sz="3000" dirty="0" smtClean="0">
                <a:effectLst/>
                <a:latin typeface="Arial" pitchFamily="34" charset="0"/>
                <a:ea typeface="+mn-ea"/>
                <a:cs typeface="Arial" pitchFamily="34" charset="0"/>
              </a:rPr>
              <a:t>Exam Accommodations (space, time)</a:t>
            </a:r>
          </a:p>
          <a:p>
            <a:pPr marL="342900" lvl="1" indent="-342900">
              <a:buClr>
                <a:srgbClr val="CCFF33"/>
              </a:buClr>
              <a:buSzPct val="70000"/>
              <a:defRPr/>
            </a:pPr>
            <a:r>
              <a:rPr lang="en-US" sz="3000" dirty="0" smtClean="0">
                <a:effectLst/>
                <a:latin typeface="Arial" pitchFamily="34" charset="0"/>
                <a:ea typeface="+mn-ea"/>
                <a:cs typeface="Arial" pitchFamily="34" charset="0"/>
              </a:rPr>
              <a:t>Auxiliary Aids (PowerPoint slides)</a:t>
            </a:r>
          </a:p>
          <a:p>
            <a:pPr marL="342900" lvl="1" indent="-342900">
              <a:buClr>
                <a:srgbClr val="CCFF33"/>
              </a:buClr>
              <a:buSzPct val="70000"/>
              <a:defRPr/>
            </a:pPr>
            <a:r>
              <a:rPr lang="en-US" sz="3000" dirty="0" smtClean="0">
                <a:effectLst/>
                <a:latin typeface="Arial" pitchFamily="34" charset="0"/>
                <a:ea typeface="+mn-ea"/>
                <a:cs typeface="Arial" pitchFamily="34" charset="0"/>
              </a:rPr>
              <a:t>Equipment (audio recorder)</a:t>
            </a:r>
          </a:p>
          <a:p>
            <a:pPr marL="342900" lvl="1" indent="-342900">
              <a:buClr>
                <a:srgbClr val="CCFF33"/>
              </a:buClr>
              <a:buSzPct val="70000"/>
              <a:defRPr/>
            </a:pPr>
            <a:r>
              <a:rPr lang="en-US" sz="3000" dirty="0" smtClean="0">
                <a:effectLst/>
                <a:latin typeface="Arial" pitchFamily="34" charset="0"/>
                <a:ea typeface="+mn-ea"/>
                <a:cs typeface="Arial" pitchFamily="34" charset="0"/>
              </a:rPr>
              <a:t>Transcribers/ Interpreters</a:t>
            </a:r>
          </a:p>
          <a:p>
            <a:pPr marL="342900" lvl="1" indent="-342900">
              <a:buClr>
                <a:srgbClr val="CCFF33"/>
              </a:buClr>
              <a:buSzPct val="70000"/>
              <a:defRPr/>
            </a:pPr>
            <a:r>
              <a:rPr lang="en-US" sz="3000" dirty="0" smtClean="0">
                <a:effectLst/>
                <a:latin typeface="Arial" pitchFamily="34" charset="0"/>
                <a:ea typeface="+mn-ea"/>
                <a:cs typeface="Arial" pitchFamily="34" charset="0"/>
              </a:rPr>
              <a:t>Priority Registration</a:t>
            </a:r>
          </a:p>
          <a:p>
            <a:pPr>
              <a:defRPr/>
            </a:pPr>
            <a:r>
              <a:rPr lang="en-US" sz="3000" b="0" dirty="0" smtClean="0">
                <a:effectLst/>
                <a:latin typeface="Arial" pitchFamily="34" charset="0"/>
                <a:cs typeface="Arial" pitchFamily="34" charset="0"/>
              </a:rPr>
              <a:t>Proctors</a:t>
            </a:r>
          </a:p>
          <a:p>
            <a:pPr>
              <a:defRPr/>
            </a:pPr>
            <a:r>
              <a:rPr lang="en-US" altLang="en-US" sz="3000" b="0" dirty="0" smtClean="0">
                <a:effectLst/>
                <a:latin typeface="Arial" pitchFamily="34" charset="0"/>
                <a:cs typeface="Arial" pitchFamily="34" charset="0"/>
              </a:rPr>
              <a:t>Accessible on-campus Housing</a:t>
            </a:r>
            <a:endParaRPr lang="en-US" sz="3000" b="0" dirty="0" smtClean="0">
              <a:effectLst/>
              <a:latin typeface="Arial" pitchFamily="34" charset="0"/>
              <a:cs typeface="Arial" pitchFamily="34" charset="0"/>
            </a:endParaRPr>
          </a:p>
          <a:p>
            <a:pPr marL="342900" lvl="1" indent="-342900">
              <a:buClr>
                <a:srgbClr val="CCFF33"/>
              </a:buClr>
              <a:buSzPct val="70000"/>
              <a:defRPr/>
            </a:pPr>
            <a:r>
              <a:rPr lang="en-US" sz="3000" dirty="0" smtClean="0">
                <a:effectLst/>
                <a:latin typeface="Arial" pitchFamily="34" charset="0"/>
                <a:ea typeface="+mn-ea"/>
                <a:cs typeface="Arial" pitchFamily="34" charset="0"/>
              </a:rPr>
              <a:t>Attendance</a:t>
            </a:r>
          </a:p>
          <a:p>
            <a:pPr lvl="1">
              <a:buFont typeface="Wingdings" pitchFamily="2" charset="2"/>
              <a:buChar char="Ø"/>
              <a:defRPr/>
            </a:pPr>
            <a:endParaRPr lang="en-US" sz="2600" b="1" dirty="0" smtClean="0">
              <a:effectLst/>
            </a:endParaRPr>
          </a:p>
          <a:p>
            <a:pPr lvl="1">
              <a:buFont typeface="Wingdings" pitchFamily="2" charset="2"/>
              <a:buChar char="Ø"/>
              <a:defRPr/>
            </a:pPr>
            <a:endParaRPr lang="en-US" sz="2600" b="1" dirty="0" smtClean="0"/>
          </a:p>
          <a:p>
            <a:pPr>
              <a:buFont typeface="Wingdings" pitchFamily="2" charset="2"/>
              <a:buNone/>
              <a:defRPr/>
            </a:pPr>
            <a:endParaRPr lang="en-US" dirty="0"/>
          </a:p>
        </p:txBody>
      </p:sp>
      <p:sp>
        <p:nvSpPr>
          <p:cNvPr id="4" name="Rectangle 2"/>
          <p:cNvSpPr txBox="1">
            <a:spLocks noChangeArrowheads="1"/>
          </p:cNvSpPr>
          <p:nvPr/>
        </p:nvSpPr>
        <p:spPr bwMode="auto">
          <a:xfrm>
            <a:off x="228600" y="609600"/>
            <a:ext cx="8610600" cy="523875"/>
          </a:xfrm>
          <a:prstGeom prst="rect">
            <a:avLst/>
          </a:prstGeom>
          <a:noFill/>
          <a:ln w="9525">
            <a:noFill/>
            <a:miter lim="800000"/>
            <a:headEnd/>
            <a:tailEnd/>
          </a:ln>
          <a:effectLst/>
        </p:spPr>
        <p:txBody>
          <a:bodyPr anchor="b">
            <a:spAutoFit/>
          </a:bodyPr>
          <a:lstStyle/>
          <a:p>
            <a:pPr fontAlgn="base">
              <a:spcBef>
                <a:spcPct val="0"/>
              </a:spcBef>
              <a:spcAft>
                <a:spcPct val="0"/>
              </a:spcAft>
              <a:defRPr/>
            </a:pPr>
            <a:r>
              <a:rPr lang="en-US" sz="2800" b="1" dirty="0">
                <a:solidFill>
                  <a:srgbClr val="000066"/>
                </a:solidFill>
              </a:rPr>
              <a:t>Examples of </a:t>
            </a:r>
            <a:r>
              <a:rPr lang="en-US" altLang="en-US" sz="2800" b="1" i="1" u="sng" dirty="0">
                <a:solidFill>
                  <a:srgbClr val="000066"/>
                </a:solidFill>
              </a:rPr>
              <a:t>Reasonable</a:t>
            </a:r>
            <a:r>
              <a:rPr lang="en-US" altLang="en-US" sz="2800" b="1" dirty="0">
                <a:solidFill>
                  <a:srgbClr val="FFFFCC"/>
                </a:solidFill>
              </a:rPr>
              <a:t> </a:t>
            </a:r>
            <a:r>
              <a:rPr lang="en-US" sz="2800" b="1" dirty="0">
                <a:solidFill>
                  <a:srgbClr val="000066"/>
                </a:solidFill>
              </a:rPr>
              <a:t>Accommodations</a:t>
            </a:r>
            <a:endParaRPr lang="en-US" sz="2800" kern="0" dirty="0">
              <a:solidFill>
                <a:srgbClr val="000066"/>
              </a:solidFill>
            </a:endParaRPr>
          </a:p>
        </p:txBody>
      </p:sp>
      <p:pic>
        <p:nvPicPr>
          <p:cNvPr id="31749" name="Picture 17" descr="MPj04010410000[1]"/>
          <p:cNvPicPr>
            <a:picLocks noChangeAspect="1" noChangeArrowheads="1"/>
          </p:cNvPicPr>
          <p:nvPr/>
        </p:nvPicPr>
        <p:blipFill>
          <a:blip r:embed="rId3" cstate="print"/>
          <a:srcRect/>
          <a:stretch>
            <a:fillRect/>
          </a:stretch>
        </p:blipFill>
        <p:spPr bwMode="auto">
          <a:xfrm>
            <a:off x="6857999" y="4800600"/>
            <a:ext cx="2047875" cy="1593850"/>
          </a:xfrm>
          <a:prstGeom prst="rect">
            <a:avLst/>
          </a:prstGeom>
          <a:noFill/>
          <a:ln w="9525">
            <a:noFill/>
            <a:miter lim="800000"/>
            <a:headEnd/>
            <a:tailEnd/>
          </a:ln>
        </p:spPr>
      </p:pic>
      <p:sp>
        <p:nvSpPr>
          <p:cNvPr id="31750" name="Slide Number Placeholder 3"/>
          <p:cNvSpPr>
            <a:spLocks noGrp="1"/>
          </p:cNvSpPr>
          <p:nvPr>
            <p:ph type="sldNum" sz="quarter" idx="12"/>
          </p:nvPr>
        </p:nvSpPr>
        <p:spPr>
          <a:xfrm>
            <a:off x="6108700" y="6343650"/>
            <a:ext cx="2895600" cy="457200"/>
          </a:xfrm>
          <a:noFill/>
        </p:spPr>
        <p:txBody>
          <a:bodyPr/>
          <a:lstStyle/>
          <a:p>
            <a:pPr algn="r"/>
            <a:endParaRPr lang="en-US" sz="1400" dirty="0" smtClean="0">
              <a:solidFill>
                <a:srgbClr val="FFFFCC"/>
              </a:solidFill>
            </a:endParaRPr>
          </a:p>
        </p:txBody>
      </p:sp>
      <p:pic>
        <p:nvPicPr>
          <p:cNvPr id="1026" name="Picture 2" descr="Image result for person testing anoth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53" r="5154"/>
          <a:stretch/>
        </p:blipFill>
        <p:spPr bwMode="auto">
          <a:xfrm>
            <a:off x="5826642" y="3309726"/>
            <a:ext cx="3079232" cy="149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33269"/>
      </p:ext>
    </p:extLst>
  </p:cSld>
  <p:clrMapOvr>
    <a:masterClrMapping/>
  </p:clrMapOvr>
  <p:transition advClick="0" advTm="0">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effectLst/>
              </a:rPr>
              <a:t>Registration… Easy as 1, 2, 3, 4!!</a:t>
            </a:r>
            <a:endParaRPr lang="en-US" sz="3600" dirty="0">
              <a:effectLst/>
            </a:endParaRPr>
          </a:p>
        </p:txBody>
      </p:sp>
      <p:sp>
        <p:nvSpPr>
          <p:cNvPr id="3" name="Content Placeholder 2"/>
          <p:cNvSpPr>
            <a:spLocks noGrp="1"/>
          </p:cNvSpPr>
          <p:nvPr>
            <p:ph idx="1"/>
          </p:nvPr>
        </p:nvSpPr>
        <p:spPr>
          <a:xfrm>
            <a:off x="304800" y="1676400"/>
            <a:ext cx="8208962" cy="2935287"/>
          </a:xfrm>
        </p:spPr>
        <p:txBody>
          <a:bodyPr>
            <a:normAutofit/>
          </a:bodyPr>
          <a:lstStyle/>
          <a:p>
            <a:pPr marL="457200" indent="-457200">
              <a:buAutoNum type="arabicPeriod"/>
            </a:pPr>
            <a:r>
              <a:rPr lang="en-US" sz="2800" b="0" dirty="0">
                <a:effectLst/>
                <a:latin typeface="Arial" pitchFamily="34" charset="0"/>
                <a:cs typeface="Arial" pitchFamily="34" charset="0"/>
              </a:rPr>
              <a:t>Complete Online Application</a:t>
            </a:r>
          </a:p>
          <a:p>
            <a:pPr marL="457200" indent="-457200">
              <a:buAutoNum type="arabicPeriod"/>
            </a:pPr>
            <a:r>
              <a:rPr lang="en-US" sz="2800" b="0" dirty="0">
                <a:effectLst/>
                <a:latin typeface="Arial" pitchFamily="34" charset="0"/>
                <a:cs typeface="Arial" pitchFamily="34" charset="0"/>
              </a:rPr>
              <a:t>Submit Documentation</a:t>
            </a:r>
          </a:p>
          <a:p>
            <a:pPr marL="457200" indent="-457200">
              <a:buAutoNum type="arabicPeriod"/>
            </a:pPr>
            <a:r>
              <a:rPr lang="en-US" sz="2800" b="0" dirty="0">
                <a:effectLst/>
                <a:latin typeface="Arial" pitchFamily="34" charset="0"/>
                <a:cs typeface="Arial" pitchFamily="34" charset="0"/>
              </a:rPr>
              <a:t>Meet with a Disability Specialist</a:t>
            </a:r>
          </a:p>
          <a:p>
            <a:pPr marL="457200" indent="-457200">
              <a:buAutoNum type="arabicPeriod"/>
            </a:pPr>
            <a:r>
              <a:rPr lang="en-US" sz="2800" b="0" dirty="0">
                <a:effectLst/>
                <a:latin typeface="Arial" pitchFamily="34" charset="0"/>
                <a:cs typeface="Arial" pitchFamily="34" charset="0"/>
              </a:rPr>
              <a:t>Request Accommodations </a:t>
            </a:r>
            <a:r>
              <a:rPr lang="en-US" sz="2800" b="0" dirty="0" smtClean="0">
                <a:effectLst/>
                <a:latin typeface="Arial" pitchFamily="34" charset="0"/>
                <a:cs typeface="Arial" pitchFamily="34" charset="0"/>
              </a:rPr>
              <a:t>                          each </a:t>
            </a:r>
            <a:r>
              <a:rPr lang="en-US" sz="2800" b="0" dirty="0">
                <a:effectLst/>
                <a:latin typeface="Arial" pitchFamily="34" charset="0"/>
                <a:cs typeface="Arial" pitchFamily="34" charset="0"/>
              </a:rPr>
              <a:t>s</a:t>
            </a:r>
            <a:r>
              <a:rPr lang="en-US" sz="2800" b="0" dirty="0" smtClean="0">
                <a:effectLst/>
                <a:latin typeface="Arial" pitchFamily="34" charset="0"/>
                <a:cs typeface="Arial" pitchFamily="34" charset="0"/>
              </a:rPr>
              <a:t>emester</a:t>
            </a:r>
            <a:endParaRPr lang="en-US" sz="2800" b="0" dirty="0">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solidFill>
                  <a:srgbClr val="FFFFCC"/>
                </a:solidFill>
              </a:rPr>
              <a:pPr/>
              <a:t>12</a:t>
            </a:fld>
            <a:endParaRPr lang="en-US">
              <a:solidFill>
                <a:srgbClr val="FFFFCC"/>
              </a:solidFill>
            </a:endParaRPr>
          </a:p>
        </p:txBody>
      </p:sp>
      <p:pic>
        <p:nvPicPr>
          <p:cNvPr id="4098" name="Picture 2" descr="C:\Users\ooaga1\Downloads\IMG-066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79" b="3515"/>
          <a:stretch/>
        </p:blipFill>
        <p:spPr bwMode="auto">
          <a:xfrm>
            <a:off x="5562600" y="3276600"/>
            <a:ext cx="2895600" cy="3366863"/>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87035"/>
      </p:ext>
    </p:extLst>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effectLst/>
              </a:rPr>
              <a:t>Registration… Easy as 1, 2, 3, 4!!</a:t>
            </a:r>
            <a:endParaRPr lang="en-US" sz="3600" dirty="0">
              <a:effectLst/>
            </a:endParaRPr>
          </a:p>
        </p:txBody>
      </p:sp>
      <p:sp>
        <p:nvSpPr>
          <p:cNvPr id="3" name="Content Placeholder 2"/>
          <p:cNvSpPr>
            <a:spLocks noGrp="1"/>
          </p:cNvSpPr>
          <p:nvPr>
            <p:ph idx="1"/>
          </p:nvPr>
        </p:nvSpPr>
        <p:spPr>
          <a:xfrm>
            <a:off x="304800" y="1676400"/>
            <a:ext cx="8208962" cy="2935287"/>
          </a:xfrm>
        </p:spPr>
        <p:txBody>
          <a:bodyPr>
            <a:normAutofit/>
          </a:bodyPr>
          <a:lstStyle/>
          <a:p>
            <a:pPr marL="457200" indent="-457200">
              <a:buAutoNum type="arabicPeriod"/>
            </a:pPr>
            <a:r>
              <a:rPr lang="en-US" sz="2800" b="0" dirty="0">
                <a:effectLst/>
                <a:latin typeface="Arial" pitchFamily="34" charset="0"/>
                <a:cs typeface="Arial" pitchFamily="34" charset="0"/>
              </a:rPr>
              <a:t>Complete Online </a:t>
            </a:r>
            <a:r>
              <a:rPr lang="en-US" sz="2800" b="0" dirty="0" smtClean="0">
                <a:effectLst/>
                <a:latin typeface="Arial" pitchFamily="34" charset="0"/>
                <a:cs typeface="Arial" pitchFamily="34" charset="0"/>
              </a:rPr>
              <a:t>Application</a:t>
            </a:r>
          </a:p>
          <a:p>
            <a:pPr marL="857250" lvl="1" indent="-457200"/>
            <a:r>
              <a:rPr lang="en-US" sz="2400" dirty="0" smtClean="0">
                <a:effectLst/>
                <a:latin typeface="Arial" pitchFamily="34" charset="0"/>
                <a:cs typeface="Arial" pitchFamily="34" charset="0"/>
              </a:rPr>
              <a:t>Application completed on the Office of Accessibility’s website: </a:t>
            </a:r>
            <a:r>
              <a:rPr lang="en-US" sz="2400" dirty="0" smtClean="0">
                <a:effectLst/>
                <a:latin typeface="Arial" pitchFamily="34" charset="0"/>
                <a:cs typeface="Arial" pitchFamily="34" charset="0"/>
                <a:hlinkClick r:id="rId3"/>
              </a:rPr>
              <a:t>www.uakron.edu/access</a:t>
            </a:r>
            <a:endParaRPr lang="en-US" sz="2400" dirty="0" smtClean="0">
              <a:effectLst/>
              <a:latin typeface="Arial" pitchFamily="34" charset="0"/>
              <a:cs typeface="Arial" pitchFamily="34" charset="0"/>
            </a:endParaRPr>
          </a:p>
          <a:p>
            <a:pPr marL="1257300" lvl="2" indent="-457200"/>
            <a:r>
              <a:rPr lang="en-US" sz="2000" b="0" dirty="0" smtClean="0">
                <a:effectLst/>
                <a:latin typeface="Arial" pitchFamily="34" charset="0"/>
                <a:cs typeface="Arial" pitchFamily="34" charset="0"/>
              </a:rPr>
              <a:t>Click “Register with the Office” to begin the application process which includes the student’s demographic information as well as how he/she is affected in the classroom</a:t>
            </a:r>
            <a:endParaRPr lang="en-US" sz="2000" b="0" dirty="0">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solidFill>
                  <a:srgbClr val="FFFFCC"/>
                </a:solidFill>
              </a:rPr>
              <a:pPr/>
              <a:t>13</a:t>
            </a:fld>
            <a:endParaRPr lang="en-US">
              <a:solidFill>
                <a:srgbClr val="FFFFCC"/>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038600"/>
            <a:ext cx="5562600" cy="272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7576794" y="5562600"/>
            <a:ext cx="1371600" cy="5334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8049095"/>
      </p:ext>
    </p:extLst>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effectLst/>
              </a:rPr>
              <a:t>Registration… Easy as 1, 2, 3, 4!!</a:t>
            </a:r>
            <a:endParaRPr lang="en-US" sz="3600" dirty="0">
              <a:effectLst/>
            </a:endParaRPr>
          </a:p>
        </p:txBody>
      </p:sp>
      <p:sp>
        <p:nvSpPr>
          <p:cNvPr id="3" name="Content Placeholder 2"/>
          <p:cNvSpPr>
            <a:spLocks noGrp="1"/>
          </p:cNvSpPr>
          <p:nvPr>
            <p:ph idx="1"/>
          </p:nvPr>
        </p:nvSpPr>
        <p:spPr>
          <a:xfrm>
            <a:off x="304800" y="1600200"/>
            <a:ext cx="8208962" cy="4114800"/>
          </a:xfrm>
        </p:spPr>
        <p:txBody>
          <a:bodyPr>
            <a:normAutofit/>
          </a:bodyPr>
          <a:lstStyle/>
          <a:p>
            <a:pPr marL="0" indent="0">
              <a:buNone/>
            </a:pPr>
            <a:r>
              <a:rPr lang="en-US" sz="2000" b="0" dirty="0" smtClean="0">
                <a:solidFill>
                  <a:srgbClr val="CCFF33"/>
                </a:solidFill>
                <a:effectLst/>
                <a:latin typeface="Arial" pitchFamily="34" charset="0"/>
                <a:cs typeface="Arial" pitchFamily="34" charset="0"/>
              </a:rPr>
              <a:t>2.  </a:t>
            </a:r>
            <a:r>
              <a:rPr lang="en-US" sz="2800" b="0" dirty="0" smtClean="0">
                <a:effectLst/>
                <a:latin typeface="Arial" pitchFamily="34" charset="0"/>
                <a:cs typeface="Arial" pitchFamily="34" charset="0"/>
              </a:rPr>
              <a:t>Submit Documentation</a:t>
            </a:r>
          </a:p>
          <a:p>
            <a:pPr marL="400050" lvl="1" indent="0">
              <a:buNone/>
            </a:pPr>
            <a:endParaRPr lang="en-US" dirty="0" smtClean="0"/>
          </a:p>
          <a:p>
            <a:pPr marL="457200" indent="-457200">
              <a:buAutoNum type="arabicPeriod"/>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50A2839A-B22A-6440-B709-7F07E1B8B9A6}" type="slidenum">
              <a:rPr lang="en-US" smtClean="0">
                <a:solidFill>
                  <a:srgbClr val="FFFFCC"/>
                </a:solidFill>
              </a:rPr>
              <a:pPr/>
              <a:t>14</a:t>
            </a:fld>
            <a:endParaRPr lang="en-US" dirty="0">
              <a:solidFill>
                <a:srgbClr val="FFFFCC"/>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242" y="4343400"/>
            <a:ext cx="5567916" cy="2354955"/>
          </a:xfrm>
          <a:prstGeom prst="rect">
            <a:avLst/>
          </a:prstGeom>
          <a:noFill/>
          <a:ln w="127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85800" y="2219742"/>
            <a:ext cx="7924800" cy="2400657"/>
          </a:xfrm>
          <a:prstGeom prst="rect">
            <a:avLst/>
          </a:prstGeom>
          <a:noFill/>
          <a:ln w="57150" cmpd="thickThin">
            <a:noFill/>
          </a:ln>
        </p:spPr>
        <p:txBody>
          <a:bodyPr wrap="square" rtlCol="0">
            <a:spAutoFit/>
          </a:bodyPr>
          <a:lstStyle/>
          <a:p>
            <a:pPr marL="285750" indent="-285750" fontAlgn="base">
              <a:spcBef>
                <a:spcPct val="0"/>
              </a:spcBef>
              <a:spcAft>
                <a:spcPct val="0"/>
              </a:spcAft>
              <a:buFont typeface="Arial" pitchFamily="34" charset="0"/>
              <a:buChar char="•"/>
            </a:pPr>
            <a:r>
              <a:rPr lang="en-US" b="1" dirty="0" smtClean="0">
                <a:solidFill>
                  <a:srgbClr val="002060"/>
                </a:solidFill>
                <a:latin typeface="Arial" pitchFamily="34" charset="0"/>
                <a:cs typeface="Arial" pitchFamily="34" charset="0"/>
              </a:rPr>
              <a:t>Students provide current disability-related documentation</a:t>
            </a:r>
          </a:p>
          <a:p>
            <a:pPr marL="285750" indent="-285750" fontAlgn="base">
              <a:spcBef>
                <a:spcPct val="0"/>
              </a:spcBef>
              <a:spcAft>
                <a:spcPct val="0"/>
              </a:spcAft>
              <a:buFont typeface="Arial" pitchFamily="34" charset="0"/>
              <a:buChar char="•"/>
            </a:pPr>
            <a:r>
              <a:rPr lang="en-US" b="1" dirty="0" smtClean="0">
                <a:solidFill>
                  <a:srgbClr val="002060"/>
                </a:solidFill>
                <a:latin typeface="Arial" pitchFamily="34" charset="0"/>
                <a:cs typeface="Arial" pitchFamily="34" charset="0"/>
              </a:rPr>
              <a:t>Documentation Guidelines for various disabilities can be found on the Office of Accessibility’s website under “Forms” (see below).</a:t>
            </a:r>
          </a:p>
          <a:p>
            <a:pPr marL="285750" indent="-285750" fontAlgn="base">
              <a:spcBef>
                <a:spcPct val="0"/>
              </a:spcBef>
              <a:spcAft>
                <a:spcPct val="0"/>
              </a:spcAft>
              <a:buFont typeface="Arial" pitchFamily="34" charset="0"/>
              <a:buChar char="•"/>
            </a:pPr>
            <a:r>
              <a:rPr lang="en-US" b="1" dirty="0">
                <a:solidFill>
                  <a:srgbClr val="002060"/>
                </a:solidFill>
                <a:latin typeface="Arial" pitchFamily="34" charset="0"/>
                <a:cs typeface="Arial" pitchFamily="34" charset="0"/>
              </a:rPr>
              <a:t>Treating professionals link limitations to accommodation </a:t>
            </a:r>
            <a:r>
              <a:rPr lang="en-US" b="1" dirty="0" smtClean="0">
                <a:solidFill>
                  <a:srgbClr val="002060"/>
                </a:solidFill>
                <a:latin typeface="Arial" pitchFamily="34" charset="0"/>
                <a:cs typeface="Arial" pitchFamily="34" charset="0"/>
              </a:rPr>
              <a:t>recommendations </a:t>
            </a:r>
          </a:p>
          <a:p>
            <a:pPr marL="285750" indent="-285750" fontAlgn="base">
              <a:spcBef>
                <a:spcPct val="0"/>
              </a:spcBef>
              <a:spcAft>
                <a:spcPct val="0"/>
              </a:spcAft>
              <a:buFont typeface="Arial" pitchFamily="34" charset="0"/>
              <a:buChar char="•"/>
            </a:pPr>
            <a:r>
              <a:rPr lang="en-US" b="1" dirty="0" smtClean="0">
                <a:solidFill>
                  <a:srgbClr val="002060"/>
                </a:solidFill>
                <a:latin typeface="Arial" pitchFamily="34" charset="0"/>
                <a:cs typeface="Arial" pitchFamily="34" charset="0"/>
              </a:rPr>
              <a:t>The Counseling and Testing Center provides some assessments to </a:t>
            </a:r>
            <a:r>
              <a:rPr lang="en-US" b="1" i="1" dirty="0" smtClean="0">
                <a:solidFill>
                  <a:srgbClr val="002060"/>
                </a:solidFill>
                <a:latin typeface="Arial" pitchFamily="34" charset="0"/>
                <a:cs typeface="Arial" pitchFamily="34" charset="0"/>
              </a:rPr>
              <a:t>current</a:t>
            </a:r>
            <a:r>
              <a:rPr lang="en-US" b="1" dirty="0" smtClean="0">
                <a:solidFill>
                  <a:srgbClr val="002060"/>
                </a:solidFill>
                <a:latin typeface="Arial" pitchFamily="34" charset="0"/>
                <a:cs typeface="Arial" pitchFamily="34" charset="0"/>
              </a:rPr>
              <a:t> students for reduced cost</a:t>
            </a:r>
            <a:endParaRPr lang="en-US" b="1" dirty="0" smtClean="0">
              <a:solidFill>
                <a:srgbClr val="002060"/>
              </a:solidFill>
            </a:endParaRPr>
          </a:p>
          <a:p>
            <a:pPr fontAlgn="base">
              <a:spcBef>
                <a:spcPct val="0"/>
              </a:spcBef>
              <a:spcAft>
                <a:spcPct val="0"/>
              </a:spcAft>
            </a:pPr>
            <a:endParaRPr lang="en-US" sz="2400" b="1" dirty="0" smtClean="0">
              <a:solidFill>
                <a:srgbClr val="000090"/>
              </a:solidFill>
            </a:endParaRPr>
          </a:p>
        </p:txBody>
      </p:sp>
    </p:spTree>
    <p:extLst>
      <p:ext uri="{BB962C8B-B14F-4D97-AF65-F5344CB8AC3E}">
        <p14:creationId xmlns:p14="http://schemas.microsoft.com/office/powerpoint/2010/main" val="500129491"/>
      </p:ext>
    </p:extLst>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effectLst/>
              </a:rPr>
              <a:t>Registration… Easy as 1, 2, 3, 4!!</a:t>
            </a:r>
            <a:endParaRPr lang="en-US" sz="3600" dirty="0">
              <a:effectLst/>
            </a:endParaRPr>
          </a:p>
        </p:txBody>
      </p:sp>
      <p:sp>
        <p:nvSpPr>
          <p:cNvPr id="3" name="Content Placeholder 2"/>
          <p:cNvSpPr>
            <a:spLocks noGrp="1"/>
          </p:cNvSpPr>
          <p:nvPr>
            <p:ph idx="1"/>
          </p:nvPr>
        </p:nvSpPr>
        <p:spPr>
          <a:xfrm>
            <a:off x="304800" y="1676400"/>
            <a:ext cx="8208962" cy="4876800"/>
          </a:xfrm>
        </p:spPr>
        <p:txBody>
          <a:bodyPr>
            <a:normAutofit/>
          </a:bodyPr>
          <a:lstStyle/>
          <a:p>
            <a:pPr marL="514350" indent="-514350">
              <a:buAutoNum type="arabicPeriod" startAt="3"/>
            </a:pPr>
            <a:r>
              <a:rPr lang="en-US" sz="2800" b="0" dirty="0" smtClean="0">
                <a:effectLst/>
                <a:latin typeface="Arial" pitchFamily="34" charset="0"/>
                <a:cs typeface="Arial" pitchFamily="34" charset="0"/>
              </a:rPr>
              <a:t>Meet </a:t>
            </a:r>
            <a:r>
              <a:rPr lang="en-US" sz="2800" b="0" dirty="0">
                <a:effectLst/>
                <a:latin typeface="Arial" pitchFamily="34" charset="0"/>
                <a:cs typeface="Arial" pitchFamily="34" charset="0"/>
              </a:rPr>
              <a:t>with a Disability </a:t>
            </a:r>
            <a:r>
              <a:rPr lang="en-US" sz="2800" b="0" dirty="0" smtClean="0">
                <a:effectLst/>
                <a:latin typeface="Arial" pitchFamily="34" charset="0"/>
                <a:cs typeface="Arial" pitchFamily="34" charset="0"/>
              </a:rPr>
              <a:t>Specialist</a:t>
            </a:r>
          </a:p>
          <a:p>
            <a:pPr marL="914400" lvl="1" indent="-514350"/>
            <a:r>
              <a:rPr lang="en-US" sz="2400" dirty="0" smtClean="0">
                <a:effectLst/>
                <a:latin typeface="Arial" pitchFamily="34" charset="0"/>
                <a:cs typeface="Arial" pitchFamily="34" charset="0"/>
              </a:rPr>
              <a:t>Once a student submits an application and accompanying documentation on the Office of Accessibility’s website, he/she will receive an email regarding the next steps in the registration process</a:t>
            </a:r>
          </a:p>
          <a:p>
            <a:pPr marL="914400" lvl="1" indent="-514350"/>
            <a:r>
              <a:rPr lang="en-US" sz="2400" b="0" dirty="0" smtClean="0">
                <a:effectLst/>
                <a:latin typeface="Arial" pitchFamily="34" charset="0"/>
                <a:cs typeface="Arial" pitchFamily="34" charset="0"/>
              </a:rPr>
              <a:t>If sufficient documentation has been provided, the student is invited to schedule an Intake appointment with his/her Disability Specialist to set up accommodations and request Accommodation Letters to be sent to appropriate professors.</a:t>
            </a:r>
            <a:endParaRPr lang="en-US" sz="2400" b="0" dirty="0">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solidFill>
                  <a:srgbClr val="FFFFCC"/>
                </a:solidFill>
              </a:rPr>
              <a:pPr/>
              <a:t>15</a:t>
            </a:fld>
            <a:endParaRPr lang="en-US">
              <a:solidFill>
                <a:srgbClr val="FFFFCC"/>
              </a:solidFill>
            </a:endParaRPr>
          </a:p>
        </p:txBody>
      </p:sp>
    </p:spTree>
    <p:extLst>
      <p:ext uri="{BB962C8B-B14F-4D97-AF65-F5344CB8AC3E}">
        <p14:creationId xmlns:p14="http://schemas.microsoft.com/office/powerpoint/2010/main" val="268049095"/>
      </p:ext>
    </p:extLst>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effectLst/>
              </a:rPr>
              <a:t>Registration…Easy as 1, 2, 3, 4!!</a:t>
            </a:r>
            <a:endParaRPr lang="en-US" sz="3600" dirty="0">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solidFill>
                  <a:srgbClr val="FFFFCC"/>
                </a:solidFill>
              </a:rPr>
              <a:pPr/>
              <a:t>16</a:t>
            </a:fld>
            <a:endParaRPr lang="en-US">
              <a:solidFill>
                <a:srgbClr val="FFFFCC"/>
              </a:solidFill>
            </a:endParaRPr>
          </a:p>
        </p:txBody>
      </p:sp>
      <p:sp>
        <p:nvSpPr>
          <p:cNvPr id="10" name="Content Placeholder 2"/>
          <p:cNvSpPr>
            <a:spLocks noGrp="1"/>
          </p:cNvSpPr>
          <p:nvPr>
            <p:ph idx="1"/>
          </p:nvPr>
        </p:nvSpPr>
        <p:spPr>
          <a:xfrm>
            <a:off x="304800" y="1676400"/>
            <a:ext cx="8625344" cy="2823633"/>
          </a:xfrm>
        </p:spPr>
        <p:txBody>
          <a:bodyPr>
            <a:normAutofit/>
          </a:bodyPr>
          <a:lstStyle/>
          <a:p>
            <a:pPr marL="0" indent="0" algn="ctr">
              <a:buNone/>
            </a:pPr>
            <a:r>
              <a:rPr lang="en-US" sz="2000" b="0" dirty="0">
                <a:solidFill>
                  <a:srgbClr val="CCFF33"/>
                </a:solidFill>
                <a:effectLst/>
                <a:latin typeface="Arial" pitchFamily="34" charset="0"/>
                <a:cs typeface="Arial" pitchFamily="34" charset="0"/>
              </a:rPr>
              <a:t>4</a:t>
            </a:r>
            <a:r>
              <a:rPr lang="en-US" sz="2000" b="0" dirty="0" smtClean="0">
                <a:solidFill>
                  <a:srgbClr val="CCFF33"/>
                </a:solidFill>
                <a:effectLst/>
                <a:latin typeface="Arial" pitchFamily="34" charset="0"/>
                <a:cs typeface="Arial" pitchFamily="34" charset="0"/>
              </a:rPr>
              <a:t>.   </a:t>
            </a:r>
            <a:r>
              <a:rPr lang="en-US" sz="2800" b="0" dirty="0" smtClean="0">
                <a:effectLst/>
                <a:latin typeface="Arial" pitchFamily="34" charset="0"/>
                <a:cs typeface="Arial" pitchFamily="34" charset="0"/>
              </a:rPr>
              <a:t>Request Accommodations each </a:t>
            </a:r>
            <a:r>
              <a:rPr lang="en-US" sz="2800" b="0" dirty="0">
                <a:effectLst/>
                <a:latin typeface="Arial" pitchFamily="34" charset="0"/>
                <a:cs typeface="Arial" pitchFamily="34" charset="0"/>
              </a:rPr>
              <a:t>s</a:t>
            </a:r>
            <a:r>
              <a:rPr lang="en-US" sz="2800" b="0" dirty="0" smtClean="0">
                <a:effectLst/>
                <a:latin typeface="Arial" pitchFamily="34" charset="0"/>
                <a:cs typeface="Arial" pitchFamily="34" charset="0"/>
              </a:rPr>
              <a:t>emester in The Office of Accessibility’s online system: STARS</a:t>
            </a: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21" b="7494"/>
          <a:stretch/>
        </p:blipFill>
        <p:spPr bwMode="auto">
          <a:xfrm>
            <a:off x="2590800" y="2745555"/>
            <a:ext cx="4545644" cy="388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eft Arrow 11"/>
          <p:cNvSpPr/>
          <p:nvPr/>
        </p:nvSpPr>
        <p:spPr>
          <a:xfrm>
            <a:off x="6467573" y="5136823"/>
            <a:ext cx="1152427" cy="395925"/>
          </a:xfrm>
          <a:prstGeom prst="leftArrow">
            <a:avLst/>
          </a:prstGeom>
          <a:solidFill>
            <a:srgbClr val="C0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CC"/>
              </a:solidFill>
            </a:endParaRPr>
          </a:p>
        </p:txBody>
      </p:sp>
    </p:spTree>
    <p:extLst>
      <p:ext uri="{BB962C8B-B14F-4D97-AF65-F5344CB8AC3E}">
        <p14:creationId xmlns:p14="http://schemas.microsoft.com/office/powerpoint/2010/main" val="3009397302"/>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99621"/>
            <a:ext cx="8637588" cy="5262979"/>
          </a:xfrm>
        </p:spPr>
        <p:txBody>
          <a:bodyPr/>
          <a:lstStyle/>
          <a:p>
            <a:pPr algn="ctr">
              <a:spcBef>
                <a:spcPct val="50000"/>
              </a:spcBef>
            </a:pPr>
            <a:r>
              <a:rPr lang="en-US" b="1" dirty="0" smtClean="0">
                <a:effectLst/>
                <a:latin typeface="Arial" charset="0"/>
                <a:cs typeface="Arial" charset="0"/>
              </a:rPr>
              <a:t>The Office of Accessibility</a:t>
            </a:r>
            <a:br>
              <a:rPr lang="en-US" b="1" dirty="0" smtClean="0">
                <a:effectLst/>
                <a:latin typeface="Arial" charset="0"/>
                <a:cs typeface="Arial" charset="0"/>
              </a:rPr>
            </a:br>
            <a:r>
              <a:rPr lang="en-US" b="1" dirty="0" smtClean="0">
                <a:effectLst/>
                <a:latin typeface="Arial" charset="0"/>
                <a:cs typeface="Arial" charset="0"/>
              </a:rPr>
              <a:t>values collaboration between you, your students</a:t>
            </a:r>
            <a:br>
              <a:rPr lang="en-US" b="1" dirty="0" smtClean="0">
                <a:effectLst/>
                <a:latin typeface="Arial" charset="0"/>
                <a:cs typeface="Arial" charset="0"/>
              </a:rPr>
            </a:br>
            <a:r>
              <a:rPr lang="en-US" b="1" dirty="0" smtClean="0">
                <a:effectLst/>
                <a:latin typeface="Arial" charset="0"/>
                <a:cs typeface="Arial" charset="0"/>
              </a:rPr>
              <a:t>and our office. Thank you for your time and participation.</a:t>
            </a:r>
            <a:r>
              <a:rPr lang="en-US" b="1" i="1" dirty="0" smtClean="0">
                <a:effectLst/>
                <a:latin typeface="Arial" charset="0"/>
                <a:cs typeface="Arial" charset="0"/>
              </a:rPr>
              <a:t/>
            </a:r>
            <a:br>
              <a:rPr lang="en-US" b="1" i="1" dirty="0" smtClean="0">
                <a:effectLst/>
                <a:latin typeface="Arial" charset="0"/>
                <a:cs typeface="Arial" charset="0"/>
              </a:rPr>
            </a:br>
            <a:r>
              <a:rPr lang="en-US" b="1" i="1" dirty="0" smtClean="0">
                <a:effectLst/>
                <a:latin typeface="Arial" charset="0"/>
                <a:cs typeface="Arial" charset="0"/>
              </a:rPr>
              <a:t/>
            </a:r>
            <a:br>
              <a:rPr lang="en-US" b="1" i="1" dirty="0" smtClean="0">
                <a:effectLst/>
                <a:latin typeface="Arial" charset="0"/>
                <a:cs typeface="Arial" charset="0"/>
              </a:rPr>
            </a:br>
            <a:r>
              <a:rPr lang="en-US" dirty="0" smtClean="0">
                <a:effectLst/>
                <a:latin typeface="Arial" charset="0"/>
                <a:cs typeface="Arial" charset="0"/>
              </a:rPr>
              <a:t/>
            </a:r>
            <a:br>
              <a:rPr lang="en-US" dirty="0" smtClean="0">
                <a:effectLst/>
                <a:latin typeface="Arial" charset="0"/>
                <a:cs typeface="Arial" charset="0"/>
              </a:rPr>
            </a:br>
            <a:r>
              <a:rPr lang="en-US" dirty="0" smtClean="0">
                <a:effectLst/>
                <a:latin typeface="Arial" charset="0"/>
                <a:cs typeface="Arial" charset="0"/>
              </a:rPr>
              <a:t/>
            </a:r>
            <a:br>
              <a:rPr lang="en-US" dirty="0" smtClean="0">
                <a:effectLst/>
                <a:latin typeface="Arial" charset="0"/>
                <a:cs typeface="Arial" charset="0"/>
              </a:rPr>
            </a:br>
            <a:r>
              <a:rPr lang="en-US" dirty="0" smtClean="0">
                <a:effectLst/>
                <a:latin typeface="Arial" charset="0"/>
                <a:cs typeface="Arial" charset="0"/>
              </a:rPr>
              <a:t>Office of Accessibility</a:t>
            </a:r>
            <a:br>
              <a:rPr lang="en-US" dirty="0" smtClean="0">
                <a:effectLst/>
                <a:latin typeface="Arial" charset="0"/>
                <a:cs typeface="Arial" charset="0"/>
              </a:rPr>
            </a:br>
            <a:r>
              <a:rPr lang="en-US" dirty="0" smtClean="0">
                <a:effectLst/>
                <a:latin typeface="Arial" charset="0"/>
                <a:cs typeface="Arial" charset="0"/>
              </a:rPr>
              <a:t>Simmons Hall 105</a:t>
            </a:r>
            <a:br>
              <a:rPr lang="en-US" dirty="0" smtClean="0">
                <a:effectLst/>
                <a:latin typeface="Arial" charset="0"/>
                <a:cs typeface="Arial" charset="0"/>
              </a:rPr>
            </a:br>
            <a:r>
              <a:rPr lang="en-US" dirty="0" smtClean="0">
                <a:effectLst/>
                <a:latin typeface="Arial" charset="0"/>
                <a:cs typeface="Arial" charset="0"/>
              </a:rPr>
              <a:t>330-972-7928</a:t>
            </a:r>
            <a:br>
              <a:rPr lang="en-US" dirty="0" smtClean="0">
                <a:effectLst/>
                <a:latin typeface="Arial" charset="0"/>
                <a:cs typeface="Arial" charset="0"/>
              </a:rPr>
            </a:br>
            <a:r>
              <a:rPr lang="en-US" dirty="0" smtClean="0">
                <a:effectLst/>
                <a:latin typeface="Arial" charset="0"/>
                <a:cs typeface="Arial" charset="0"/>
              </a:rPr>
              <a:t>www.uakron.edu/access</a:t>
            </a:r>
            <a:br>
              <a:rPr lang="en-US" dirty="0" smtClean="0">
                <a:effectLst/>
                <a:latin typeface="Arial" charset="0"/>
                <a:cs typeface="Arial" charset="0"/>
              </a:rPr>
            </a:br>
            <a:r>
              <a:rPr lang="en-US" dirty="0" smtClean="0">
                <a:effectLst/>
                <a:latin typeface="Arial" charset="0"/>
                <a:cs typeface="Arial" charset="0"/>
              </a:rPr>
              <a:t/>
            </a:r>
            <a:br>
              <a:rPr lang="en-US" dirty="0" smtClean="0">
                <a:effectLst/>
                <a:latin typeface="Arial" charset="0"/>
                <a:cs typeface="Arial" charset="0"/>
              </a:rPr>
            </a:br>
            <a:r>
              <a:rPr lang="en-US" dirty="0" smtClean="0">
                <a:effectLst/>
                <a:latin typeface="Arial" charset="0"/>
                <a:cs typeface="Arial" charset="0"/>
              </a:rPr>
              <a:t/>
            </a:r>
            <a:br>
              <a:rPr lang="en-US" dirty="0" smtClean="0">
                <a:effectLst/>
                <a:latin typeface="Arial" charset="0"/>
                <a:cs typeface="Arial" charset="0"/>
              </a:rPr>
            </a:br>
            <a:r>
              <a:rPr lang="en-US" dirty="0" smtClean="0">
                <a:effectLst/>
                <a:latin typeface="Arial" charset="0"/>
                <a:cs typeface="Arial" charset="0"/>
              </a:rPr>
              <a:t>If you would like an electronic copy of this presentation, please feel free to contact the office at </a:t>
            </a:r>
            <a:r>
              <a:rPr lang="en-US" dirty="0" smtClean="0">
                <a:solidFill>
                  <a:srgbClr val="002060"/>
                </a:solidFill>
                <a:effectLst/>
                <a:latin typeface="Arial" charset="0"/>
                <a:cs typeface="Arial" charset="0"/>
                <a:hlinkClick r:id="rId3"/>
              </a:rPr>
              <a:t>access@uakron.edu</a:t>
            </a:r>
            <a:r>
              <a:rPr lang="en-US" dirty="0" smtClean="0">
                <a:solidFill>
                  <a:srgbClr val="002060"/>
                </a:solidFill>
                <a:effectLst/>
                <a:latin typeface="Arial" charset="0"/>
                <a:cs typeface="Arial" charset="0"/>
              </a:rPr>
              <a:t>.</a:t>
            </a:r>
            <a:r>
              <a:rPr lang="en-US" dirty="0" smtClean="0">
                <a:effectLst/>
                <a:latin typeface="Arial" charset="0"/>
                <a:cs typeface="Arial" charset="0"/>
              </a:rPr>
              <a:t> </a:t>
            </a:r>
          </a:p>
        </p:txBody>
      </p:sp>
    </p:spTree>
    <p:extLst>
      <p:ext uri="{BB962C8B-B14F-4D97-AF65-F5344CB8AC3E}">
        <p14:creationId xmlns:p14="http://schemas.microsoft.com/office/powerpoint/2010/main" val="1256132785"/>
      </p:ext>
    </p:extLst>
  </p:cSld>
  <p:clrMapOvr>
    <a:masterClrMapping/>
  </p:clrMapOvr>
  <p:transition advTm="0">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9" name="Rectangle 5"/>
          <p:cNvSpPr>
            <a:spLocks noChangeArrowheads="1"/>
          </p:cNvSpPr>
          <p:nvPr/>
        </p:nvSpPr>
        <p:spPr bwMode="auto">
          <a:xfrm>
            <a:off x="990600" y="1676400"/>
            <a:ext cx="8559800" cy="2209800"/>
          </a:xfrm>
          <a:prstGeom prst="rect">
            <a:avLst/>
          </a:prstGeom>
          <a:noFill/>
          <a:ln w="9525">
            <a:noFill/>
            <a:miter lim="800000"/>
            <a:headEnd/>
            <a:tailEnd/>
          </a:ln>
          <a:effectLst/>
        </p:spPr>
        <p:txBody>
          <a:bodyPr anchor="b"/>
          <a:lstStyle/>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r>
              <a:rPr lang="en-US" sz="4800" b="1" dirty="0">
                <a:solidFill>
                  <a:srgbClr val="FFFFCC"/>
                </a:solidFill>
                <a:effectLst>
                  <a:outerShdw blurRad="38100" dist="38100" dir="2700000" algn="tl">
                    <a:srgbClr val="000000">
                      <a:alpha val="43137"/>
                    </a:srgbClr>
                  </a:outerShdw>
                </a:effectLst>
                <a:latin typeface="Arial" charset="0"/>
              </a:rPr>
              <a:t>		</a:t>
            </a:r>
            <a:r>
              <a:rPr lang="en-US" sz="3600" b="1" dirty="0" smtClean="0">
                <a:solidFill>
                  <a:srgbClr val="FFFFCC"/>
                </a:solidFill>
                <a:latin typeface="Arial" charset="0"/>
              </a:rPr>
              <a:t>Office of Accessibility 101</a:t>
            </a:r>
          </a:p>
          <a:p>
            <a:pPr algn="ctr" fontAlgn="base">
              <a:spcBef>
                <a:spcPct val="0"/>
              </a:spcBef>
              <a:spcAft>
                <a:spcPct val="0"/>
              </a:spcAft>
              <a:defRPr/>
            </a:pPr>
            <a:r>
              <a:rPr lang="en-US" sz="3600" dirty="0">
                <a:solidFill>
                  <a:srgbClr val="000066"/>
                </a:solidFill>
                <a:effectLst>
                  <a:outerShdw blurRad="38100" dist="38100" dir="2700000" algn="tl">
                    <a:srgbClr val="000000"/>
                  </a:outerShdw>
                </a:effectLst>
              </a:rPr>
              <a:t/>
            </a:r>
            <a:br>
              <a:rPr lang="en-US" sz="3600" dirty="0">
                <a:solidFill>
                  <a:srgbClr val="000066"/>
                </a:solidFill>
                <a:effectLst>
                  <a:outerShdw blurRad="38100" dist="38100" dir="2700000" algn="tl">
                    <a:srgbClr val="000000"/>
                  </a:outerShdw>
                </a:effectLst>
              </a:rPr>
            </a:br>
            <a:r>
              <a:rPr lang="en-US" sz="3200" dirty="0">
                <a:solidFill>
                  <a:srgbClr val="000066"/>
                </a:solidFill>
                <a:effectLst>
                  <a:outerShdw blurRad="38100" dist="38100" dir="2700000" algn="tl">
                    <a:srgbClr val="000000"/>
                  </a:outerShdw>
                </a:effectLst>
              </a:rPr>
              <a:t> </a:t>
            </a:r>
          </a:p>
        </p:txBody>
      </p:sp>
      <p:sp>
        <p:nvSpPr>
          <p:cNvPr id="4099" name="Rectangle 6"/>
          <p:cNvSpPr>
            <a:spLocks noChangeArrowheads="1"/>
          </p:cNvSpPr>
          <p:nvPr/>
        </p:nvSpPr>
        <p:spPr bwMode="auto">
          <a:xfrm>
            <a:off x="3962400" y="4038600"/>
            <a:ext cx="4978400" cy="2590800"/>
          </a:xfrm>
          <a:prstGeom prst="rect">
            <a:avLst/>
          </a:prstGeom>
          <a:noFill/>
          <a:ln w="9525">
            <a:noFill/>
            <a:miter lim="800000"/>
            <a:headEnd/>
            <a:tailEnd/>
          </a:ln>
        </p:spPr>
        <p:txBody>
          <a:bodyPr/>
          <a:lstStyle/>
          <a:p>
            <a:pPr algn="ctr" fontAlgn="base">
              <a:lnSpc>
                <a:spcPct val="80000"/>
              </a:lnSpc>
              <a:spcBef>
                <a:spcPct val="20000"/>
              </a:spcBef>
              <a:spcAft>
                <a:spcPct val="0"/>
              </a:spcAft>
              <a:buClr>
                <a:srgbClr val="CCFF33"/>
              </a:buClr>
              <a:buSzPct val="70000"/>
              <a:buFont typeface="Wingdings" pitchFamily="2" charset="2"/>
              <a:buNone/>
            </a:pPr>
            <a:endParaRPr lang="en-US" sz="2000" b="1">
              <a:solidFill>
                <a:srgbClr val="FFFFCC"/>
              </a:solidFill>
              <a:latin typeface="Arial" charset="0"/>
            </a:endParaRP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Office of Accessibility </a:t>
            </a: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The University of Akron</a:t>
            </a: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Simmons 105</a:t>
            </a:r>
          </a:p>
        </p:txBody>
      </p:sp>
    </p:spTree>
    <p:extLst>
      <p:ext uri="{BB962C8B-B14F-4D97-AF65-F5344CB8AC3E}">
        <p14:creationId xmlns:p14="http://schemas.microsoft.com/office/powerpoint/2010/main" val="1943049178"/>
      </p:ext>
    </p:extLst>
  </p:cSld>
  <p:clrMapOvr>
    <a:masterClrMapping/>
  </p:clrMapOvr>
  <p:transition advClick="0" advTm="0">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609600"/>
            <a:ext cx="8637588" cy="457200"/>
          </a:xfrm>
        </p:spPr>
        <p:txBody>
          <a:bodyPr>
            <a:noAutofit/>
          </a:bodyPr>
          <a:lstStyle/>
          <a:p>
            <a:r>
              <a:rPr lang="en-US" sz="3600" dirty="0" smtClean="0">
                <a:effectLst/>
              </a:rPr>
              <a:t>Objectives</a:t>
            </a:r>
            <a:endParaRPr lang="en-US" sz="3600" dirty="0">
              <a:effectLst/>
            </a:endParaRPr>
          </a:p>
        </p:txBody>
      </p:sp>
      <p:sp>
        <p:nvSpPr>
          <p:cNvPr id="3" name="Content Placeholder 2"/>
          <p:cNvSpPr>
            <a:spLocks noGrp="1"/>
          </p:cNvSpPr>
          <p:nvPr>
            <p:ph idx="1"/>
          </p:nvPr>
        </p:nvSpPr>
        <p:spPr>
          <a:xfrm>
            <a:off x="328613" y="1295400"/>
            <a:ext cx="8208962" cy="4114800"/>
          </a:xfrm>
        </p:spPr>
        <p:txBody>
          <a:bodyPr/>
          <a:lstStyle/>
          <a:p>
            <a:pPr marL="0" indent="0">
              <a:buNone/>
            </a:pPr>
            <a:r>
              <a:rPr lang="en-US" sz="2600" dirty="0">
                <a:effectLst/>
                <a:latin typeface="Arial" panose="020B0604020202020204" pitchFamily="34" charset="0"/>
                <a:cs typeface="Arial" panose="020B0604020202020204" pitchFamily="34" charset="0"/>
              </a:rPr>
              <a:t>Participants will: </a:t>
            </a:r>
            <a:endParaRPr lang="en-US" sz="2600" dirty="0" smtClean="0">
              <a:effectLst/>
              <a:latin typeface="Arial" panose="020B0604020202020204" pitchFamily="34" charset="0"/>
              <a:cs typeface="Arial" panose="020B0604020202020204" pitchFamily="34" charset="0"/>
            </a:endParaRPr>
          </a:p>
          <a:p>
            <a:pPr marL="0" indent="0">
              <a:buNone/>
            </a:pPr>
            <a:r>
              <a:rPr lang="en-US" sz="2600" dirty="0">
                <a:effectLst/>
                <a:latin typeface="Arial" panose="020B0604020202020204" pitchFamily="34" charset="0"/>
                <a:cs typeface="Arial" panose="020B0604020202020204" pitchFamily="34" charset="0"/>
              </a:rPr>
              <a:t> </a:t>
            </a:r>
          </a:p>
          <a:p>
            <a:pPr marL="457200" indent="-457200">
              <a:buFont typeface="+mj-lt"/>
              <a:buAutoNum type="arabicPeriod"/>
            </a:pPr>
            <a:r>
              <a:rPr lang="en-US" sz="2600" b="0" dirty="0">
                <a:effectLst/>
                <a:latin typeface="Arial" panose="020B0604020202020204" pitchFamily="34" charset="0"/>
                <a:cs typeface="Arial" panose="020B0604020202020204" pitchFamily="34" charset="0"/>
              </a:rPr>
              <a:t>Learn specific information about the Office of Accessibility</a:t>
            </a:r>
          </a:p>
          <a:p>
            <a:pPr marL="457200" indent="-457200">
              <a:buFont typeface="+mj-lt"/>
              <a:buAutoNum type="arabicPeriod"/>
            </a:pPr>
            <a:endParaRPr lang="en-US" sz="2600" b="0" dirty="0">
              <a:effectLst/>
              <a:latin typeface="Arial" panose="020B0604020202020204" pitchFamily="34" charset="0"/>
              <a:cs typeface="Arial" panose="020B0604020202020204" pitchFamily="34" charset="0"/>
            </a:endParaRPr>
          </a:p>
          <a:p>
            <a:pPr marL="457200" indent="-457200">
              <a:buFont typeface="+mj-lt"/>
              <a:buAutoNum type="arabicPeriod"/>
            </a:pPr>
            <a:r>
              <a:rPr lang="en-US" sz="2600" b="0" dirty="0" smtClean="0">
                <a:effectLst/>
                <a:latin typeface="Arial" panose="020B0604020202020204" pitchFamily="34" charset="0"/>
                <a:cs typeface="Arial" panose="020B0604020202020204" pitchFamily="34" charset="0"/>
              </a:rPr>
              <a:t>Gain understanding of how the Office of Accessibility functions to provide classroom accommodations to students with disabilities on campus at The University of Akron</a:t>
            </a:r>
            <a:endParaRPr lang="en-US" sz="2600" b="0" dirty="0">
              <a:effectLst/>
              <a:latin typeface="Arial" panose="020B0604020202020204" pitchFamily="34" charset="0"/>
              <a:cs typeface="Arial" panose="020B0604020202020204" pitchFamily="34" charset="0"/>
            </a:endParaRPr>
          </a:p>
          <a:p>
            <a:pPr marL="0" indent="0">
              <a:buNone/>
            </a:pPr>
            <a:endParaRPr lang="en-US" sz="26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853001"/>
      </p:ext>
    </p:extLst>
  </p:cSld>
  <p:clrMapOvr>
    <a:masterClrMapping/>
  </p:clrMapOvr>
  <p:transition advTm="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496669"/>
            <a:ext cx="8637588" cy="646331"/>
          </a:xfrm>
        </p:spPr>
        <p:txBody>
          <a:bodyPr/>
          <a:lstStyle/>
          <a:p>
            <a:r>
              <a:rPr lang="en-US" sz="3600" dirty="0" smtClean="0">
                <a:effectLst/>
              </a:rPr>
              <a:t>The Office of Accessibility</a:t>
            </a:r>
            <a:endParaRPr lang="en-US" sz="3600" dirty="0">
              <a:effectLst/>
            </a:endParaRPr>
          </a:p>
        </p:txBody>
      </p:sp>
      <p:sp>
        <p:nvSpPr>
          <p:cNvPr id="5" name="TextBox 4"/>
          <p:cNvSpPr txBox="1"/>
          <p:nvPr/>
        </p:nvSpPr>
        <p:spPr>
          <a:xfrm>
            <a:off x="2955644" y="5638800"/>
            <a:ext cx="3521356"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0066"/>
                </a:solidFill>
              </a:rPr>
              <a:t>Simmons Hall 105</a:t>
            </a:r>
            <a:endParaRPr lang="en-US" sz="2400" b="1" dirty="0">
              <a:solidFill>
                <a:srgbClr val="000066"/>
              </a:solidFill>
            </a:endParaRPr>
          </a:p>
        </p:txBody>
      </p:sp>
      <p:sp>
        <p:nvSpPr>
          <p:cNvPr id="3" name="AutoShape 2" descr="https://mail.google.com/mail/u/1/?ui=2&amp;ik=ec8ace5d31&amp;view=fimg&amp;th=1646abf1484b80aa&amp;attid=0.1.1&amp;disp=emb&amp;attbid=ANGjdJ8uqVca9R-RCNmUn5lScFqh1T0Y8rzL5Qz423OZHa3Stk0EAtx-110_KPaXENFDuThnb5zANfR-eOb0YdIggKyMjGv5gjlhA0H6pKJfSN-avqcJPR9jWhy-7-c&amp;sz=s0-l75-ft&amp;ats=1530799483552&amp;rm=1646abf1484b80aa&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google.com/mail/u/1/?ui=2&amp;ik=ec8ace5d31&amp;view=fimg&amp;th=1646abf1484b80aa&amp;attid=0.1.1&amp;disp=emb&amp;attbid=ANGjdJ8uqVca9R-RCNmUn5lScFqh1T0Y8rzL5Qz423OZHa3Stk0EAtx-110_KPaXENFDuThnb5zANfR-eOb0YdIggKyMjGv5gjlhA0H6pKJfSN-avqcJPR9jWhy-7-c&amp;sz=s0-l75-ft&amp;ats=1530799483552&amp;rm=1646abf1484b80aa&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mail.google.com/mail/u/1/?ui=2&amp;ik=ec8ace5d31&amp;view=fimg&amp;th=1646abf1484b80aa&amp;attid=0.1.1&amp;disp=emb&amp;attbid=ANGjdJ8uqVca9R-RCNmUn5lScFqh1T0Y8rzL5Qz423OZHa3Stk0EAtx-110_KPaXENFDuThnb5zANfR-eOb0YdIggKyMjGv5gjlhA0H6pKJfSN-avqcJPR9jWhy-7-c&amp;sz=s0-l75-ft&amp;ats=1530799483552&amp;rm=1646abf1484b80aa&amp;zw&amp;atsh=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s://mail.google.com/mail/u/1/?ui=2&amp;ik=ec8ace5d31&amp;view=fimg&amp;th=1646abf1484b80aa&amp;attid=0.1.1&amp;disp=emb&amp;attbid=ANGjdJ8uqVca9R-RCNmUn5lScFqh1T0Y8rzL5Qz423OZHa3Stk0EAtx-110_KPaXENFDuThnb5zANfR-eOb0YdIggKyMjGv5gjlhA0H6pKJfSN-avqcJPR9jWhy-7-c&amp;sz=s0-l75-ft&amp;ats=1530799483552&amp;rm=1646abf1484b80aa&amp;zw&amp;atsh=1"/>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descr="C:\Users\ooaga1\Downloads\IMG-0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428750"/>
            <a:ext cx="55118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29740"/>
      </p:ext>
    </p:extLst>
  </p:cSld>
  <p:clrMapOvr>
    <a:masterClrMapping/>
  </p:clrMapOvr>
  <p:transition advTm="0">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81000"/>
            <a:ext cx="6934200" cy="646113"/>
          </a:xfrm>
        </p:spPr>
        <p:txBody>
          <a:bodyPr/>
          <a:lstStyle/>
          <a:p>
            <a:pPr eaLnBrk="1" hangingPunct="1"/>
            <a:r>
              <a:rPr lang="en-US" sz="3600" dirty="0" smtClean="0">
                <a:effectLst/>
              </a:rPr>
              <a:t>The Office of Accessibility</a:t>
            </a:r>
          </a:p>
        </p:txBody>
      </p:sp>
      <p:sp>
        <p:nvSpPr>
          <p:cNvPr id="5123" name="Rectangle 3"/>
          <p:cNvSpPr>
            <a:spLocks noGrp="1" noChangeArrowheads="1"/>
          </p:cNvSpPr>
          <p:nvPr>
            <p:ph type="body" idx="1"/>
          </p:nvPr>
        </p:nvSpPr>
        <p:spPr>
          <a:xfrm>
            <a:off x="533400" y="1066800"/>
            <a:ext cx="7848600" cy="5181600"/>
          </a:xfrm>
        </p:spPr>
        <p:txBody>
          <a:bodyPr/>
          <a:lstStyle/>
          <a:p>
            <a:pPr>
              <a:lnSpc>
                <a:spcPct val="90000"/>
              </a:lnSpc>
            </a:pPr>
            <a:r>
              <a:rPr lang="en-US" sz="2400" b="0" dirty="0" smtClean="0">
                <a:effectLst/>
                <a:latin typeface="Arial" charset="0"/>
                <a:cs typeface="Arial" charset="0"/>
              </a:rPr>
              <a:t>The </a:t>
            </a:r>
            <a:r>
              <a:rPr lang="en-US" sz="2400" b="0" dirty="0">
                <a:effectLst/>
                <a:latin typeface="Arial" charset="0"/>
                <a:cs typeface="Arial" charset="0"/>
              </a:rPr>
              <a:t>mission of the Office of Accessibility at The University of Akron is to provide students with full access to and the opportunity for full participation in the academic environment.  </a:t>
            </a:r>
          </a:p>
          <a:p>
            <a:pPr>
              <a:lnSpc>
                <a:spcPct val="90000"/>
              </a:lnSpc>
            </a:pPr>
            <a:r>
              <a:rPr lang="en-US" sz="2400" b="0" dirty="0" smtClean="0">
                <a:effectLst/>
                <a:latin typeface="Arial" charset="0"/>
                <a:cs typeface="Arial" charset="0"/>
              </a:rPr>
              <a:t>The </a:t>
            </a:r>
            <a:r>
              <a:rPr lang="en-US" sz="2400" b="0" dirty="0">
                <a:effectLst/>
                <a:latin typeface="Arial" charset="0"/>
                <a:cs typeface="Arial" charset="0"/>
              </a:rPr>
              <a:t>Disability Specialists of the Office of Accessibility are advocates of social justice for students with disabilities and work to end oppression by examining the social, cultural and institutional barriers to inclusion of all students.  </a:t>
            </a:r>
          </a:p>
          <a:p>
            <a:pPr>
              <a:lnSpc>
                <a:spcPct val="90000"/>
              </a:lnSpc>
            </a:pPr>
            <a:r>
              <a:rPr lang="en-US" sz="2400" b="0" dirty="0" smtClean="0">
                <a:effectLst/>
                <a:latin typeface="Arial" charset="0"/>
                <a:cs typeface="Arial" charset="0"/>
              </a:rPr>
              <a:t>The Office of Accessibility embraces </a:t>
            </a:r>
            <a:r>
              <a:rPr lang="en-US" sz="2400" b="0" dirty="0">
                <a:effectLst/>
                <a:latin typeface="Arial" charset="0"/>
                <a:cs typeface="Arial" charset="0"/>
              </a:rPr>
              <a:t>the diversity of </a:t>
            </a:r>
            <a:r>
              <a:rPr lang="en-US" sz="2400" b="0" dirty="0" smtClean="0">
                <a:effectLst/>
                <a:latin typeface="Arial" charset="0"/>
                <a:cs typeface="Arial" charset="0"/>
              </a:rPr>
              <a:t>the </a:t>
            </a:r>
            <a:r>
              <a:rPr lang="en-US" sz="2400" b="0" dirty="0">
                <a:effectLst/>
                <a:latin typeface="Arial" charset="0"/>
                <a:cs typeface="Arial" charset="0"/>
              </a:rPr>
              <a:t>student body </a:t>
            </a:r>
            <a:r>
              <a:rPr lang="en-US" sz="2400" b="0" dirty="0" smtClean="0">
                <a:effectLst/>
                <a:latin typeface="Arial" charset="0"/>
                <a:cs typeface="Arial" charset="0"/>
              </a:rPr>
              <a:t>at UA and </a:t>
            </a:r>
            <a:r>
              <a:rPr lang="en-US" sz="2400" b="0" dirty="0">
                <a:effectLst/>
                <a:latin typeface="Arial" charset="0"/>
                <a:cs typeface="Arial" charset="0"/>
              </a:rPr>
              <a:t>celebrate a culturally sensitive and accessible campus through outreach, partnership, and advo</a:t>
            </a:r>
            <a:r>
              <a:rPr lang="en-US" sz="2400" b="0" dirty="0">
                <a:solidFill>
                  <a:srgbClr val="002060"/>
                </a:solidFill>
                <a:effectLst/>
                <a:latin typeface="Arial" charset="0"/>
                <a:cs typeface="Arial" charset="0"/>
              </a:rPr>
              <a:t>cacy</a:t>
            </a:r>
            <a:r>
              <a:rPr lang="en-US" sz="2400" b="0" dirty="0">
                <a:effectLst/>
                <a:latin typeface="Arial" charset="0"/>
                <a:cs typeface="Arial" charset="0"/>
              </a:rPr>
              <a:t> with many university departments.</a:t>
            </a:r>
          </a:p>
          <a:p>
            <a:pPr eaLnBrk="1" hangingPunct="1">
              <a:spcBef>
                <a:spcPct val="0"/>
              </a:spcBef>
              <a:buFontTx/>
              <a:buNone/>
            </a:pPr>
            <a:endParaRPr lang="en-US" b="0" dirty="0" smtClean="0">
              <a:effectLst/>
            </a:endParaRPr>
          </a:p>
        </p:txBody>
      </p:sp>
      <p:sp>
        <p:nvSpPr>
          <p:cNvPr id="5124" name="Slide Number Placeholder 3"/>
          <p:cNvSpPr>
            <a:spLocks noGrp="1"/>
          </p:cNvSpPr>
          <p:nvPr>
            <p:ph type="sldNum" sz="quarter" idx="12"/>
          </p:nvPr>
        </p:nvSpPr>
        <p:spPr>
          <a:xfrm>
            <a:off x="6108700" y="6343650"/>
            <a:ext cx="2895600" cy="457200"/>
          </a:xfrm>
          <a:noFill/>
        </p:spPr>
        <p:txBody>
          <a:bodyPr/>
          <a:lstStyle/>
          <a:p>
            <a:pPr algn="r"/>
            <a:endParaRPr lang="en-US" sz="1400" dirty="0" smtClean="0">
              <a:solidFill>
                <a:srgbClr val="FFFFCC"/>
              </a:solidFill>
            </a:endParaRPr>
          </a:p>
        </p:txBody>
      </p:sp>
    </p:spTree>
    <p:extLst>
      <p:ext uri="{BB962C8B-B14F-4D97-AF65-F5344CB8AC3E}">
        <p14:creationId xmlns:p14="http://schemas.microsoft.com/office/powerpoint/2010/main" val="3290968924"/>
      </p:ext>
    </p:extLst>
  </p:cSld>
  <p:clrMapOvr>
    <a:masterClrMapping/>
  </p:clrMapOvr>
  <p:transition advTm="0">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468313"/>
            <a:ext cx="8637588" cy="1016000"/>
          </a:xfrm>
        </p:spPr>
        <p:txBody>
          <a:bodyPr/>
          <a:lstStyle/>
          <a:p>
            <a:pPr eaLnBrk="1" hangingPunct="1">
              <a:defRPr/>
            </a:pPr>
            <a:r>
              <a:rPr lang="en-US" sz="3600" kern="1200" dirty="0" smtClean="0">
                <a:effectLst/>
                <a:ea typeface="+mn-ea"/>
                <a:cs typeface="+mn-cs"/>
              </a:rPr>
              <a:t>Our Goal</a:t>
            </a:r>
            <a:r>
              <a:rPr lang="en-US" sz="3600" kern="1200" dirty="0" smtClean="0">
                <a:solidFill>
                  <a:srgbClr val="2C2C42"/>
                </a:solidFill>
                <a:effectLst/>
                <a:ea typeface="+mn-ea"/>
                <a:cs typeface="+mn-cs"/>
              </a:rPr>
              <a:t/>
            </a:r>
            <a:br>
              <a:rPr lang="en-US" sz="3600" kern="1200" dirty="0" smtClean="0">
                <a:solidFill>
                  <a:srgbClr val="2C2C42"/>
                </a:solidFill>
                <a:effectLst/>
                <a:ea typeface="+mn-ea"/>
                <a:cs typeface="+mn-cs"/>
              </a:rPr>
            </a:br>
            <a:endParaRPr lang="en-US" dirty="0"/>
          </a:p>
        </p:txBody>
      </p:sp>
      <p:sp>
        <p:nvSpPr>
          <p:cNvPr id="3" name="Content Placeholder 2"/>
          <p:cNvSpPr>
            <a:spLocks noGrp="1"/>
          </p:cNvSpPr>
          <p:nvPr>
            <p:ph idx="1"/>
          </p:nvPr>
        </p:nvSpPr>
        <p:spPr>
          <a:xfrm>
            <a:off x="304800" y="1676400"/>
            <a:ext cx="8208962" cy="4114800"/>
          </a:xfrm>
        </p:spPr>
        <p:txBody>
          <a:bodyPr/>
          <a:lstStyle/>
          <a:p>
            <a:pPr eaLnBrk="1" hangingPunct="1">
              <a:buFont typeface="Wingdings" pitchFamily="2" charset="2"/>
              <a:buNone/>
              <a:defRPr/>
            </a:pPr>
            <a:r>
              <a:rPr lang="en-US" sz="2400" b="0" dirty="0" smtClean="0">
                <a:effectLst/>
                <a:latin typeface="Arial" pitchFamily="34" charset="0"/>
                <a:cs typeface="Arial" pitchFamily="34" charset="0"/>
              </a:rPr>
              <a:t>	The goal of the Office of Accessibility is to provide reasonable accommodations and a supportive, well-resourced environment to students with disabilities in order to promote student success in the university environment.  This mission goes well beyond the legal requirements, including Section 504 of the Rehabilitation Act of 1973 and the Americans with Disabilities Act Amendments Act (ADAAA) of 2008, and supports the University’s commitment to create an accessible and welcoming environment for all students.</a:t>
            </a:r>
          </a:p>
          <a:p>
            <a:pPr>
              <a:buFont typeface="Wingdings" pitchFamily="2" charset="2"/>
              <a:buNone/>
              <a:defRPr/>
            </a:pPr>
            <a:endParaRPr lang="en-US" dirty="0"/>
          </a:p>
        </p:txBody>
      </p:sp>
    </p:spTree>
    <p:extLst>
      <p:ext uri="{BB962C8B-B14F-4D97-AF65-F5344CB8AC3E}">
        <p14:creationId xmlns:p14="http://schemas.microsoft.com/office/powerpoint/2010/main" val="190520482"/>
      </p:ext>
    </p:extLst>
  </p:cSld>
  <p:clrMapOvr>
    <a:masterClrMapping/>
  </p:clrMapOvr>
  <p:transition advTm="0">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381000" y="558225"/>
            <a:ext cx="8440615" cy="584775"/>
          </a:xfrm>
        </p:spPr>
        <p:txBody>
          <a:bodyPr/>
          <a:lstStyle/>
          <a:p>
            <a:r>
              <a:rPr lang="en-US" sz="3200" dirty="0" smtClean="0">
                <a:effectLst/>
              </a:rPr>
              <a:t>Background</a:t>
            </a:r>
            <a:endParaRPr lang="en-US" sz="3200" dirty="0">
              <a:effectLst/>
            </a:endParaRPr>
          </a:p>
        </p:txBody>
      </p:sp>
      <p:sp>
        <p:nvSpPr>
          <p:cNvPr id="5" name="Content Placeholder 6"/>
          <p:cNvSpPr>
            <a:spLocks noGrp="1"/>
          </p:cNvSpPr>
          <p:nvPr>
            <p:ph idx="1"/>
          </p:nvPr>
        </p:nvSpPr>
        <p:spPr>
          <a:xfrm>
            <a:off x="703383" y="1443567"/>
            <a:ext cx="7983415" cy="4679462"/>
          </a:xfrm>
        </p:spPr>
        <p:txBody>
          <a:bodyPr>
            <a:normAutofit/>
          </a:bodyPr>
          <a:lstStyle/>
          <a:p>
            <a:pPr marL="0" indent="0">
              <a:buNone/>
            </a:pPr>
            <a:r>
              <a:rPr lang="en-US" sz="2800" dirty="0">
                <a:effectLst/>
                <a:latin typeface="Arial" panose="020B0604020202020204" pitchFamily="34" charset="0"/>
                <a:cs typeface="Arial" panose="020B0604020202020204" pitchFamily="34" charset="0"/>
              </a:rPr>
              <a:t>Students with Disabilities – represent 11% of the college student population</a:t>
            </a:r>
            <a:r>
              <a:rPr lang="en-US" baseline="40000" dirty="0">
                <a:effectLst/>
                <a:latin typeface="Arial" panose="020B0604020202020204" pitchFamily="34" charset="0"/>
                <a:cs typeface="Arial" panose="020B0604020202020204" pitchFamily="34" charset="0"/>
              </a:rPr>
              <a:t>1</a:t>
            </a:r>
          </a:p>
          <a:p>
            <a:pPr marL="0" indent="0">
              <a:buNone/>
            </a:pPr>
            <a:r>
              <a:rPr lang="en-US" dirty="0"/>
              <a:t> </a:t>
            </a:r>
          </a:p>
        </p:txBody>
      </p:sp>
      <p:sp>
        <p:nvSpPr>
          <p:cNvPr id="6" name="Rectangle 5"/>
          <p:cNvSpPr/>
          <p:nvPr/>
        </p:nvSpPr>
        <p:spPr>
          <a:xfrm>
            <a:off x="940675" y="5284113"/>
            <a:ext cx="7024254" cy="430887"/>
          </a:xfrm>
          <a:prstGeom prst="rect">
            <a:avLst/>
          </a:prstGeom>
        </p:spPr>
        <p:txBody>
          <a:bodyPr wrap="square">
            <a:spAutoFit/>
          </a:bodyPr>
          <a:lstStyle/>
          <a:p>
            <a:pPr marL="45720" fontAlgn="base">
              <a:spcBef>
                <a:spcPct val="0"/>
              </a:spcBef>
              <a:spcAft>
                <a:spcPct val="0"/>
              </a:spcAft>
            </a:pPr>
            <a:r>
              <a:rPr lang="en-US" sz="1100" baseline="40000" dirty="0">
                <a:solidFill>
                  <a:srgbClr val="000066"/>
                </a:solidFill>
                <a:latin typeface="Arial" panose="020B0604020202020204" pitchFamily="34" charset="0"/>
                <a:cs typeface="Arial" panose="020B0604020202020204" pitchFamily="34" charset="0"/>
              </a:rPr>
              <a:t>1</a:t>
            </a:r>
            <a:r>
              <a:rPr lang="en-US" sz="1100" dirty="0">
                <a:solidFill>
                  <a:srgbClr val="000066"/>
                </a:solidFill>
                <a:latin typeface="Arial" panose="020B0604020202020204" pitchFamily="34" charset="0"/>
                <a:cs typeface="Arial" panose="020B0604020202020204" pitchFamily="34" charset="0"/>
              </a:rPr>
              <a:t>U.S. Department of Education, National Center for Education Statistics. (2011). </a:t>
            </a:r>
            <a:r>
              <a:rPr lang="en-US" sz="1100" i="1" dirty="0">
                <a:solidFill>
                  <a:srgbClr val="000066"/>
                </a:solidFill>
                <a:latin typeface="Arial" panose="020B0604020202020204" pitchFamily="34" charset="0"/>
                <a:cs typeface="Arial" panose="020B0604020202020204" pitchFamily="34" charset="0"/>
              </a:rPr>
              <a:t>Digest of Education Statistics, 2010</a:t>
            </a:r>
            <a:r>
              <a:rPr lang="en-US" sz="1100" dirty="0">
                <a:solidFill>
                  <a:srgbClr val="000066"/>
                </a:solidFill>
                <a:latin typeface="Arial" panose="020B0604020202020204" pitchFamily="34" charset="0"/>
                <a:cs typeface="Arial" panose="020B0604020202020204" pitchFamily="34" charset="0"/>
              </a:rPr>
              <a:t> (2011-015), Chapter 3 . Retrieved from http://nces.ed.gov/fastfacts/display.asp?id=60</a:t>
            </a:r>
          </a:p>
        </p:txBody>
      </p:sp>
      <p:pic>
        <p:nvPicPr>
          <p:cNvPr id="8" name="Picture 2" descr="college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191" y="2514600"/>
            <a:ext cx="4402953" cy="273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65684"/>
      </p:ext>
    </p:extLst>
  </p:cSld>
  <p:clrMapOvr>
    <a:masterClrMapping/>
  </p:clrMapOvr>
  <p:transition advTm="0">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17500" y="838200"/>
            <a:ext cx="8637588" cy="646113"/>
          </a:xfrm>
        </p:spPr>
        <p:txBody>
          <a:bodyPr/>
          <a:lstStyle/>
          <a:p>
            <a:r>
              <a:rPr lang="en-US" sz="3600" smtClean="0">
                <a:effectLst/>
              </a:rPr>
              <a:t>Definition of Disability</a:t>
            </a:r>
          </a:p>
        </p:txBody>
      </p:sp>
      <p:sp>
        <p:nvSpPr>
          <p:cNvPr id="3" name="Content Placeholder 2"/>
          <p:cNvSpPr>
            <a:spLocks noGrp="1"/>
          </p:cNvSpPr>
          <p:nvPr>
            <p:ph idx="1"/>
          </p:nvPr>
        </p:nvSpPr>
        <p:spPr/>
        <p:txBody>
          <a:bodyPr/>
          <a:lstStyle/>
          <a:p>
            <a:pPr>
              <a:buFont typeface="Wingdings" pitchFamily="2" charset="2"/>
              <a:buNone/>
              <a:defRPr/>
            </a:pPr>
            <a:r>
              <a:rPr lang="en-US" b="0" dirty="0" smtClean="0">
                <a:effectLst/>
                <a:latin typeface="Arial" charset="0"/>
                <a:cs typeface="Arial" charset="0"/>
              </a:rPr>
              <a:t>	“</a:t>
            </a:r>
            <a:r>
              <a:rPr lang="en-US" sz="2800" b="0" dirty="0" smtClean="0">
                <a:effectLst/>
                <a:latin typeface="Arial" charset="0"/>
                <a:cs typeface="Arial" charset="0"/>
              </a:rPr>
              <a:t>An individual is considered to have a ‘disability’ if s/he has a physical or mental impairment that substantially limits one or more major life activities, has a record of such an impairment, or is regarded as having such an impairment”</a:t>
            </a:r>
          </a:p>
          <a:p>
            <a:pPr marL="0" indent="0" algn="ctr" eaLnBrk="1" hangingPunct="1">
              <a:spcBef>
                <a:spcPct val="0"/>
              </a:spcBef>
              <a:buClrTx/>
              <a:buSzTx/>
              <a:buFont typeface="Wingdings" pitchFamily="2" charset="2"/>
              <a:buNone/>
              <a:defRPr/>
            </a:pPr>
            <a:endParaRPr lang="en-US" sz="1400" kern="1200" dirty="0" smtClean="0">
              <a:solidFill>
                <a:srgbClr val="FFFFCC"/>
              </a:solidFill>
              <a:effectLst/>
              <a:latin typeface="Arial" charset="0"/>
              <a:cs typeface="Arial" charset="0"/>
            </a:endParaRPr>
          </a:p>
          <a:p>
            <a:pPr marL="0" indent="0" algn="ctr" eaLnBrk="1" hangingPunct="1">
              <a:spcBef>
                <a:spcPct val="0"/>
              </a:spcBef>
              <a:buClrTx/>
              <a:buSzTx/>
              <a:buFont typeface="Wingdings" pitchFamily="2" charset="2"/>
              <a:buNone/>
              <a:defRPr/>
            </a:pPr>
            <a:endParaRPr lang="en-US" sz="1400" kern="1200" dirty="0" smtClean="0">
              <a:solidFill>
                <a:srgbClr val="FFFFCC"/>
              </a:solidFill>
              <a:effectLst/>
              <a:latin typeface="Arial" charset="0"/>
              <a:cs typeface="Arial" charset="0"/>
            </a:endParaRPr>
          </a:p>
          <a:p>
            <a:pPr marL="0" indent="0" algn="ctr" eaLnBrk="1" hangingPunct="1">
              <a:spcBef>
                <a:spcPct val="0"/>
              </a:spcBef>
              <a:buClrTx/>
              <a:buSzTx/>
              <a:buFont typeface="Wingdings" pitchFamily="2" charset="2"/>
              <a:buNone/>
              <a:defRPr/>
            </a:pPr>
            <a:endParaRPr lang="en-US" sz="1400" kern="1200" dirty="0" smtClean="0">
              <a:solidFill>
                <a:srgbClr val="FFFFCC"/>
              </a:solidFill>
              <a:effectLst/>
              <a:latin typeface="Arial" charset="0"/>
              <a:cs typeface="Arial" charset="0"/>
            </a:endParaRPr>
          </a:p>
          <a:p>
            <a:pPr marL="0" indent="0" algn="ctr" eaLnBrk="1" hangingPunct="1">
              <a:spcBef>
                <a:spcPct val="0"/>
              </a:spcBef>
              <a:buClrTx/>
              <a:buSzTx/>
              <a:buFont typeface="Wingdings" pitchFamily="2" charset="2"/>
              <a:buNone/>
              <a:defRPr/>
            </a:pPr>
            <a:r>
              <a:rPr lang="en-US" sz="1400" kern="1200" dirty="0" smtClean="0">
                <a:solidFill>
                  <a:srgbClr val="FFFFCC"/>
                </a:solidFill>
                <a:effectLst/>
                <a:latin typeface="Arial" charset="0"/>
                <a:cs typeface="Arial" charset="0"/>
              </a:rPr>
              <a:t>US Equal Employment Opportunity Commission, (2008).  Americans with Disabilities Act: Questions and answers. Retrieved from http://www.ada.gov/q%26aeng02.htm</a:t>
            </a:r>
          </a:p>
          <a:p>
            <a:pPr marL="0" indent="0" algn="ctr" eaLnBrk="1" hangingPunct="1">
              <a:spcBef>
                <a:spcPct val="0"/>
              </a:spcBef>
              <a:buClrTx/>
              <a:buSzTx/>
              <a:buFont typeface="Wingdings" pitchFamily="2" charset="2"/>
              <a:buNone/>
              <a:defRPr/>
            </a:pPr>
            <a:endParaRPr lang="en-US" sz="2800" kern="1200" dirty="0" smtClean="0">
              <a:solidFill>
                <a:srgbClr val="FFFFCC"/>
              </a:solidFill>
              <a:effectLst/>
            </a:endParaRPr>
          </a:p>
          <a:p>
            <a:pPr>
              <a:defRPr/>
            </a:pPr>
            <a:endParaRPr lang="en-US" dirty="0"/>
          </a:p>
        </p:txBody>
      </p:sp>
    </p:spTree>
    <p:extLst>
      <p:ext uri="{BB962C8B-B14F-4D97-AF65-F5344CB8AC3E}">
        <p14:creationId xmlns:p14="http://schemas.microsoft.com/office/powerpoint/2010/main" val="1267802709"/>
      </p:ext>
    </p:extLst>
  </p:cSld>
  <p:clrMapOvr>
    <a:masterClrMapping/>
  </p:clrMapOvr>
  <p:transition advTm="0">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17500" y="838200"/>
            <a:ext cx="8637588" cy="646113"/>
          </a:xfrm>
        </p:spPr>
        <p:txBody>
          <a:bodyPr/>
          <a:lstStyle/>
          <a:p>
            <a:r>
              <a:rPr lang="en-US" sz="3600" b="1" smtClean="0">
                <a:effectLst/>
              </a:rPr>
              <a:t>Major Life Activities</a:t>
            </a:r>
          </a:p>
        </p:txBody>
      </p:sp>
      <p:sp>
        <p:nvSpPr>
          <p:cNvPr id="12291" name="Content Placeholder 2"/>
          <p:cNvSpPr>
            <a:spLocks noGrp="1"/>
          </p:cNvSpPr>
          <p:nvPr>
            <p:ph idx="1"/>
          </p:nvPr>
        </p:nvSpPr>
        <p:spPr>
          <a:xfrm>
            <a:off x="328613" y="1676400"/>
            <a:ext cx="8208962" cy="4800600"/>
          </a:xfrm>
        </p:spPr>
        <p:txBody>
          <a:bodyPr/>
          <a:lstStyle/>
          <a:p>
            <a:r>
              <a:rPr lang="en-US" sz="2800" b="0" dirty="0" smtClean="0">
                <a:effectLst/>
                <a:latin typeface="Arial" charset="0"/>
                <a:cs typeface="Arial" charset="0"/>
              </a:rPr>
              <a:t>Includes, but not limited to:</a:t>
            </a:r>
          </a:p>
          <a:p>
            <a:pPr lvl="1"/>
            <a:r>
              <a:rPr lang="en-US" dirty="0" smtClean="0">
                <a:effectLst/>
                <a:latin typeface="Arial" charset="0"/>
                <a:cs typeface="Arial" charset="0"/>
              </a:rPr>
              <a:t>Caring for oneself</a:t>
            </a:r>
          </a:p>
          <a:p>
            <a:pPr lvl="1"/>
            <a:r>
              <a:rPr lang="en-US" dirty="0" smtClean="0">
                <a:effectLst/>
                <a:latin typeface="Arial" charset="0"/>
                <a:cs typeface="Arial" charset="0"/>
              </a:rPr>
              <a:t>Performing manual tasks</a:t>
            </a:r>
          </a:p>
          <a:p>
            <a:pPr lvl="1"/>
            <a:r>
              <a:rPr lang="en-US" dirty="0" smtClean="0">
                <a:effectLst/>
                <a:latin typeface="Arial" charset="0"/>
                <a:cs typeface="Arial" charset="0"/>
              </a:rPr>
              <a:t>Seeing, hearing eating, sleeping, walking, standing, lifting, bending, speaking, breathing, learning, reading, concentrating, thinking, communicating, and working</a:t>
            </a:r>
          </a:p>
          <a:p>
            <a:pPr lvl="1"/>
            <a:r>
              <a:rPr lang="en-US" dirty="0" smtClean="0">
                <a:effectLst/>
                <a:latin typeface="Arial" charset="0"/>
                <a:cs typeface="Arial" charset="0"/>
              </a:rPr>
              <a:t>Operation of major bodily functions</a:t>
            </a:r>
          </a:p>
        </p:txBody>
      </p:sp>
    </p:spTree>
    <p:extLst>
      <p:ext uri="{BB962C8B-B14F-4D97-AF65-F5344CB8AC3E}">
        <p14:creationId xmlns:p14="http://schemas.microsoft.com/office/powerpoint/2010/main" val="1914569220"/>
      </p:ext>
    </p:extLst>
  </p:cSld>
  <p:clrMapOvr>
    <a:masterClrMapping/>
  </p:clrMapOvr>
  <p:transition advTm="0">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37588" cy="646331"/>
          </a:xfrm>
        </p:spPr>
        <p:txBody>
          <a:bodyPr/>
          <a:lstStyle/>
          <a:p>
            <a:r>
              <a:rPr lang="en-US" sz="3600" dirty="0" smtClean="0">
                <a:effectLst/>
              </a:rPr>
              <a:t>Our</a:t>
            </a:r>
            <a:r>
              <a:rPr lang="en-US" dirty="0" smtClean="0"/>
              <a:t> </a:t>
            </a:r>
            <a:r>
              <a:rPr lang="en-US" sz="3600" dirty="0" smtClean="0">
                <a:effectLst/>
              </a:rPr>
              <a:t>Population</a:t>
            </a:r>
            <a:endParaRPr lang="en-US" sz="3600" dirty="0">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609600"/>
            <a:ext cx="8504237"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80903"/>
      </p:ext>
    </p:extLst>
  </p:cSld>
  <p:clrMapOvr>
    <a:masterClrMapping/>
  </p:clrMapOvr>
  <p:transition advTm="0">
    <p:diamond/>
  </p:transition>
  <p:timing>
    <p:tnLst>
      <p:par>
        <p:cTn id="1" dur="indefinite" restart="never" nodeType="tmRoot"/>
      </p:par>
    </p:tnLst>
  </p:timing>
</p:sld>
</file>

<file path=ppt/theme/theme1.xml><?xml version="1.0" encoding="utf-8"?>
<a:theme xmlns:a="http://schemas.openxmlformats.org/drawingml/2006/main" name="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5234</TotalTime>
  <Words>1987</Words>
  <Application>Microsoft Office PowerPoint</Application>
  <PresentationFormat>On-screen Show (4:3)</PresentationFormat>
  <Paragraphs>189</Paragraphs>
  <Slides>18</Slides>
  <Notes>18</Notes>
  <HiddenSlides>0</HiddenSlides>
  <MMClips>0</MMClips>
  <ScaleCrop>false</ScaleCrop>
  <HeadingPairs>
    <vt:vector size="4" baseType="variant">
      <vt:variant>
        <vt:lpstr>Theme</vt:lpstr>
      </vt:variant>
      <vt:variant>
        <vt:i4>13</vt:i4>
      </vt:variant>
      <vt:variant>
        <vt:lpstr>Slide Titles</vt:lpstr>
      </vt:variant>
      <vt:variant>
        <vt:i4>18</vt:i4>
      </vt:variant>
    </vt:vector>
  </HeadingPairs>
  <TitlesOfParts>
    <vt:vector size="31" baseType="lpstr">
      <vt:lpstr>Artsy</vt:lpstr>
      <vt:lpstr>1_Artsy</vt:lpstr>
      <vt:lpstr>2_Artsy</vt:lpstr>
      <vt:lpstr>3_Artsy</vt:lpstr>
      <vt:lpstr>4_Artsy</vt:lpstr>
      <vt:lpstr>5_Artsy</vt:lpstr>
      <vt:lpstr>6_Artsy</vt:lpstr>
      <vt:lpstr>7_Artsy</vt:lpstr>
      <vt:lpstr>8_Artsy</vt:lpstr>
      <vt:lpstr>9_Artsy</vt:lpstr>
      <vt:lpstr>11_Artsy</vt:lpstr>
      <vt:lpstr>10_Artsy</vt:lpstr>
      <vt:lpstr>13_Artsy</vt:lpstr>
      <vt:lpstr>PowerPoint Presentation</vt:lpstr>
      <vt:lpstr>Objectives</vt:lpstr>
      <vt:lpstr>The Office of Accessibility</vt:lpstr>
      <vt:lpstr>The Office of Accessibility</vt:lpstr>
      <vt:lpstr>Our Goal </vt:lpstr>
      <vt:lpstr>Background</vt:lpstr>
      <vt:lpstr>Definition of Disability</vt:lpstr>
      <vt:lpstr>Major Life Activities</vt:lpstr>
      <vt:lpstr>Our Population</vt:lpstr>
      <vt:lpstr>PowerPoint Presentation</vt:lpstr>
      <vt:lpstr>PowerPoint Presentation</vt:lpstr>
      <vt:lpstr>Registration… Easy as 1, 2, 3, 4!!</vt:lpstr>
      <vt:lpstr>Registration… Easy as 1, 2, 3, 4!!</vt:lpstr>
      <vt:lpstr>Registration… Easy as 1, 2, 3, 4!!</vt:lpstr>
      <vt:lpstr>Registration… Easy as 1, 2, 3, 4!!</vt:lpstr>
      <vt:lpstr>Registration…Easy as 1, 2, 3, 4!!</vt:lpstr>
      <vt:lpstr>The Office of Accessibility values collaboration between you, your students and our office. Thank you for your time and participation.    Office of Accessibility Simmons Hall 105 330-972-7928 www.uakron.edu/access   If you would like an electronic copy of this presentation, please feel free to contact the office at access@uakron.edu. </vt:lpstr>
      <vt:lpstr>PowerPoint Presentation</vt:lpstr>
    </vt:vector>
  </TitlesOfParts>
  <Company>The University of Akron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DeFago,Jessica L</dc:creator>
  <cp:lastModifiedBy>OOAGA1</cp:lastModifiedBy>
  <cp:revision>138</cp:revision>
  <cp:lastPrinted>2018-07-05T14:25:11Z</cp:lastPrinted>
  <dcterms:created xsi:type="dcterms:W3CDTF">2013-09-30T12:50:18Z</dcterms:created>
  <dcterms:modified xsi:type="dcterms:W3CDTF">2018-07-10T12:56:23Z</dcterms:modified>
</cp:coreProperties>
</file>